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2.xml" ContentType="application/vnd.openxmlformats-officedocument.presentationml.tags+xml"/>
  <Override PartName="/ppt/notesSlides/notesSlide2.xml" ContentType="application/vnd.openxmlformats-officedocument.presentationml.notesSlide+xml"/>
  <Override PartName="/ppt/tags/tag23.xml" ContentType="application/vnd.openxmlformats-officedocument.presentationml.tags+xml"/>
  <Override PartName="/ppt/notesSlides/notesSlide3.xml" ContentType="application/vnd.openxmlformats-officedocument.presentationml.notesSlide+xml"/>
  <Override PartName="/ppt/tags/tag24.xml" ContentType="application/vnd.openxmlformats-officedocument.presentationml.tags+xml"/>
  <Override PartName="/ppt/notesSlides/notesSlide4.xml" ContentType="application/vnd.openxmlformats-officedocument.presentationml.notesSlide+xml"/>
  <Override PartName="/ppt/tags/tag25.xml" ContentType="application/vnd.openxmlformats-officedocument.presentationml.tags+xml"/>
  <Override PartName="/ppt/notesSlides/notesSlide5.xml" ContentType="application/vnd.openxmlformats-officedocument.presentationml.notesSlide+xml"/>
  <Override PartName="/ppt/tags/tag26.xml" ContentType="application/vnd.openxmlformats-officedocument.presentationml.tags+xml"/>
  <Override PartName="/ppt/notesSlides/notesSlide6.xml" ContentType="application/vnd.openxmlformats-officedocument.presentationml.notesSlide+xml"/>
  <Override PartName="/ppt/tags/tag27.xml" ContentType="application/vnd.openxmlformats-officedocument.presentationml.tags+xml"/>
  <Override PartName="/ppt/notesSlides/notesSlide7.xml" ContentType="application/vnd.openxmlformats-officedocument.presentationml.notesSlide+xml"/>
  <Override PartName="/ppt/tags/tag28.xml" ContentType="application/vnd.openxmlformats-officedocument.presentationml.tags+xml"/>
  <Override PartName="/ppt/notesSlides/notesSlide8.xml" ContentType="application/vnd.openxmlformats-officedocument.presentationml.notesSlide+xml"/>
  <Override PartName="/ppt/tags/tag29.xml" ContentType="application/vnd.openxmlformats-officedocument.presentationml.tags+xml"/>
  <Override PartName="/ppt/notesSlides/notesSlide9.xml" ContentType="application/vnd.openxmlformats-officedocument.presentationml.notesSlide+xml"/>
  <Override PartName="/ppt/tags/tag30.xml" ContentType="application/vnd.openxmlformats-officedocument.presentationml.tags+xml"/>
  <Override PartName="/ppt/notesSlides/notesSlide10.xml" ContentType="application/vnd.openxmlformats-officedocument.presentationml.notesSlide+xml"/>
  <Override PartName="/ppt/tags/tag31.xml" ContentType="application/vnd.openxmlformats-officedocument.presentationml.tags+xml"/>
  <Override PartName="/ppt/notesSlides/notesSlide11.xml" ContentType="application/vnd.openxmlformats-officedocument.presentationml.notesSlide+xml"/>
  <Override PartName="/ppt/tags/tag32.xml" ContentType="application/vnd.openxmlformats-officedocument.presentationml.tags+xml"/>
  <Override PartName="/ppt/notesSlides/notesSlide12.xml" ContentType="application/vnd.openxmlformats-officedocument.presentationml.notesSlide+xml"/>
  <Override PartName="/ppt/tags/tag33.xml" ContentType="application/vnd.openxmlformats-officedocument.presentationml.tags+xml"/>
  <Override PartName="/ppt/notesSlides/notesSlide13.xml" ContentType="application/vnd.openxmlformats-officedocument.presentationml.notesSlide+xml"/>
  <Override PartName="/ppt/tags/tag34.xml" ContentType="application/vnd.openxmlformats-officedocument.presentationml.tags+xml"/>
  <Override PartName="/ppt/notesSlides/notesSlide14.xml" ContentType="application/vnd.openxmlformats-officedocument.presentationml.notesSlide+xml"/>
  <Override PartName="/ppt/tags/tag35.xml" ContentType="application/vnd.openxmlformats-officedocument.presentationml.tags+xml"/>
  <Override PartName="/ppt/notesSlides/notesSlide15.xml" ContentType="application/vnd.openxmlformats-officedocument.presentationml.notesSlide+xml"/>
  <Override PartName="/ppt/tags/tag36.xml" ContentType="application/vnd.openxmlformats-officedocument.presentationml.tags+xml"/>
  <Override PartName="/ppt/notesSlides/notesSlide16.xml" ContentType="application/vnd.openxmlformats-officedocument.presentationml.notesSlide+xml"/>
  <Override PartName="/ppt/tags/tag37.xml" ContentType="application/vnd.openxmlformats-officedocument.presentationml.tags+xml"/>
  <Override PartName="/ppt/notesSlides/notesSlide17.xml" ContentType="application/vnd.openxmlformats-officedocument.presentationml.notesSlide+xml"/>
  <Override PartName="/ppt/tags/tag38.xml" ContentType="application/vnd.openxmlformats-officedocument.presentationml.tags+xml"/>
  <Override PartName="/ppt/notesSlides/notesSlide18.xml" ContentType="application/vnd.openxmlformats-officedocument.presentationml.notesSlide+xml"/>
  <Override PartName="/ppt/tags/tag39.xml" ContentType="application/vnd.openxmlformats-officedocument.presentationml.tags+xml"/>
  <Override PartName="/ppt/notesSlides/notesSlide19.xml" ContentType="application/vnd.openxmlformats-officedocument.presentationml.notesSlide+xml"/>
  <Override PartName="/ppt/tags/tag40.xml" ContentType="application/vnd.openxmlformats-officedocument.presentationml.tags+xml"/>
  <Override PartName="/ppt/notesSlides/notesSlide20.xml" ContentType="application/vnd.openxmlformats-officedocument.presentationml.notesSlide+xml"/>
  <Override PartName="/ppt/tags/tag41.xml" ContentType="application/vnd.openxmlformats-officedocument.presentationml.tags+xml"/>
  <Override PartName="/ppt/notesSlides/notesSlide21.xml" ContentType="application/vnd.openxmlformats-officedocument.presentationml.notesSlide+xml"/>
  <Override PartName="/ppt/tags/tag42.xml" ContentType="application/vnd.openxmlformats-officedocument.presentationml.tags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9"/>
  </p:notesMasterIdLst>
  <p:handoutMasterIdLst>
    <p:handoutMasterId r:id="rId30"/>
  </p:handoutMasterIdLst>
  <p:sldIdLst>
    <p:sldId id="317" r:id="rId5"/>
    <p:sldId id="287" r:id="rId6"/>
    <p:sldId id="289" r:id="rId7"/>
    <p:sldId id="290" r:id="rId8"/>
    <p:sldId id="291" r:id="rId9"/>
    <p:sldId id="292" r:id="rId10"/>
    <p:sldId id="295" r:id="rId11"/>
    <p:sldId id="311" r:id="rId12"/>
    <p:sldId id="296" r:id="rId13"/>
    <p:sldId id="297" r:id="rId14"/>
    <p:sldId id="298" r:id="rId15"/>
    <p:sldId id="310" r:id="rId16"/>
    <p:sldId id="299" r:id="rId17"/>
    <p:sldId id="300" r:id="rId18"/>
    <p:sldId id="301" r:id="rId19"/>
    <p:sldId id="302" r:id="rId20"/>
    <p:sldId id="303" r:id="rId21"/>
    <p:sldId id="312" r:id="rId22"/>
    <p:sldId id="314" r:id="rId23"/>
    <p:sldId id="315" r:id="rId24"/>
    <p:sldId id="316" r:id="rId25"/>
    <p:sldId id="313" r:id="rId26"/>
    <p:sldId id="306" r:id="rId27"/>
    <p:sldId id="284" r:id="rId28"/>
  </p:sldIdLst>
  <p:sldSz cx="12192000" cy="6858000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E29F205-4A94-F189-0629-0226EFFA6EA9}" name="Roosdorp, Sascha" initials="RS" userId="S::rps1004@novacollege.nl::6b62db16-66d8-41f0-81cb-f25b880016a1" providerId="AD"/>
  <p188:author id="{8438F23F-EE3C-2E15-3EC1-E24CF96F6024}" name="Zewald, Joep" initials="ZJ" userId="S::zdj1402@novacollege.nl::5962a149-d4f5-49b1-8610-916c037bca77" providerId="AD"/>
  <p188:author id="{088A2BD7-70FB-19B6-FF11-6D5C8EE316BB}" name="Dijk, Daam van" initials="DD" userId="S::VKD2309@novacollege.nl::f0b6402e-fd67-4958-8146-a46bde0f7eb2" providerId="AD"/>
  <p188:author id="{B8CAE5EC-4681-FE85-C4ED-8D7E42BF521D}" name="Dijk, Daam van" initials="DD" userId="S::vkd2309@novacollege.nl::f0b6402e-fd67-4958-8146-a46bde0f7eb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F91"/>
    <a:srgbClr val="7298BF"/>
    <a:srgbClr val="FFFFFF"/>
    <a:srgbClr val="EEEAED"/>
    <a:srgbClr val="E1DBE0"/>
    <a:srgbClr val="00AEEF"/>
    <a:srgbClr val="026F74"/>
    <a:srgbClr val="1B2E7E"/>
    <a:srgbClr val="1B1B7E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016D82-5D9F-4571-9364-F1D3389993AE}" v="2" dt="2026-02-03T10:46:21.2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otsveld, Esther" userId="864a908f-30b2-460b-a0e9-01bc6a35342b" providerId="ADAL" clId="{288D3DF6-1823-4537-8920-0E522FAF3106}"/>
    <pc:docChg chg="modSld">
      <pc:chgData name="Bootsveld, Esther" userId="864a908f-30b2-460b-a0e9-01bc6a35342b" providerId="ADAL" clId="{288D3DF6-1823-4537-8920-0E522FAF3106}" dt="2026-02-03T10:46:43.245" v="11" actId="1076"/>
      <pc:docMkLst>
        <pc:docMk/>
      </pc:docMkLst>
      <pc:sldChg chg="addSp delSp modSp mod">
        <pc:chgData name="Bootsveld, Esther" userId="864a908f-30b2-460b-a0e9-01bc6a35342b" providerId="ADAL" clId="{288D3DF6-1823-4537-8920-0E522FAF3106}" dt="2026-02-03T10:46:43.245" v="11" actId="1076"/>
        <pc:sldMkLst>
          <pc:docMk/>
          <pc:sldMk cId="456875562" sldId="289"/>
        </pc:sldMkLst>
        <pc:picChg chg="add mod">
          <ac:chgData name="Bootsveld, Esther" userId="864a908f-30b2-460b-a0e9-01bc6a35342b" providerId="ADAL" clId="{288D3DF6-1823-4537-8920-0E522FAF3106}" dt="2026-02-03T10:46:43.245" v="11" actId="1076"/>
          <ac:picMkLst>
            <pc:docMk/>
            <pc:sldMk cId="456875562" sldId="289"/>
            <ac:picMk id="9" creationId="{7235361A-388E-EE48-9D05-B446317B16E0}"/>
          </ac:picMkLst>
        </pc:picChg>
        <pc:picChg chg="del">
          <ac:chgData name="Bootsveld, Esther" userId="864a908f-30b2-460b-a0e9-01bc6a35342b" providerId="ADAL" clId="{288D3DF6-1823-4537-8920-0E522FAF3106}" dt="2026-02-03T10:46:21.290" v="5" actId="478"/>
          <ac:picMkLst>
            <pc:docMk/>
            <pc:sldMk cId="456875562" sldId="289"/>
            <ac:picMk id="1026" creationId="{58533A0E-9E7F-790C-709C-C4B43144CDF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E1F6BF-4081-4E6A-B15E-110F96F42C7C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F385B-154C-4DAE-8196-34E4CC8010D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3507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376AE-A76B-405E-8271-2AC3F48B14D3}" type="datetimeFigureOut">
              <a:rPr lang="nl-NL" smtClean="0"/>
              <a:t>3-2-2026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1B98CC-A107-490E-A98F-175ACD3DE5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609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55C159-C7DC-73A8-7854-6D4D7FCA43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E8D7955-AACA-F50B-9CB0-359A118278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76EA78DC-64F2-1CB5-499A-90789E3C3F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7DDBA02-2B99-70DD-9F36-EE463622D0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B98CC-A107-490E-A98F-175ACD3DE59B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1943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860939-EBAA-A1CE-E955-F65E58958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2B6B54E-7BDC-38AB-CF76-160714B555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62CC7684-607B-55E6-8D0D-F19A048F5C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EF0F852-EC5F-DE22-55E4-CE6EDE57D5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B98CC-A107-490E-A98F-175ACD3DE59B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20926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B98CC-A107-490E-A98F-175ACD3DE59B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50651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B98CC-A107-490E-A98F-175ACD3DE59B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04715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B98CC-A107-490E-A98F-175ACD3DE59B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5007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7F0EFD-D3AA-4044-4B5B-085791BFA4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741B63F7-DDCA-E440-FFF5-DB8B6A0B6F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CE3C764F-58D5-2D3B-1383-5CF07BD033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18CAA7B-7DE8-5B38-CA3D-29701DEFF6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B98CC-A107-490E-A98F-175ACD3DE59B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92960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B98CC-A107-490E-A98F-175ACD3DE59B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26805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B98CC-A107-490E-A98F-175ACD3DE59B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59874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B98CC-A107-490E-A98F-175ACD3DE59B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90282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B98CC-A107-490E-A98F-175ACD3DE59B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30861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B98CC-A107-490E-A98F-175ACD3DE59B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485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B98CC-A107-490E-A98F-175ACD3DE59B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73625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B98CC-A107-490E-A98F-175ACD3DE59B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20531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B98CC-A107-490E-A98F-175ACD3DE59B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42145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B98CC-A107-490E-A98F-175ACD3DE59B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7566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B98CC-A107-490E-A98F-175ACD3DE59B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7277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B98CC-A107-490E-A98F-175ACD3DE59B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4678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B98CC-A107-490E-A98F-175ACD3DE59B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0216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B98CC-A107-490E-A98F-175ACD3DE59B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1215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B98CC-A107-490E-A98F-175ACD3DE59B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31515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B98CC-A107-490E-A98F-175ACD3DE59B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1038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B98CC-A107-490E-A98F-175ACD3DE59B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1072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1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Pr>
        <a:blipFill dpi="0" rotWithShape="1">
          <a:blip r:embed="rId6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3055172" y="3216536"/>
            <a:ext cx="6098400" cy="3641464"/>
          </a:xfrm>
          <a:prstGeom prst="rect">
            <a:avLst/>
          </a:prstGeom>
          <a:solidFill>
            <a:srgbClr val="008F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564000" y="3510000"/>
            <a:ext cx="5076000" cy="2138400"/>
          </a:xfrm>
        </p:spPr>
        <p:txBody>
          <a:bodyPr anchor="t" anchorCtr="0">
            <a:normAutofit/>
          </a:bodyPr>
          <a:lstStyle>
            <a:lvl1pPr algn="ctr">
              <a:defRPr sz="300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4" name="Test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3623351" y="5798666"/>
            <a:ext cx="5184000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 defTabSz="914400" rtl="0" eaLnBrk="1" latinLnBrk="0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800" b="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Daam van Dijk</a:t>
            </a:r>
          </a:p>
          <a:p>
            <a:pPr marL="0" algn="ctr" defTabSz="914400" rtl="0" eaLnBrk="1" latinLnBrk="0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 b="0" kern="120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st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3594663" y="6151756"/>
            <a:ext cx="518400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 defTabSz="914400" rtl="0" eaLnBrk="1" latinLnBrk="0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800" b="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02/04/2025</a:t>
            </a:r>
          </a:p>
        </p:txBody>
      </p:sp>
      <p:sp>
        <p:nvSpPr>
          <p:cNvPr id="3" name="SetAchtergrondShape" hidden="1">
            <a:extLst>
              <a:ext uri="{FF2B5EF4-FFF2-40B4-BE49-F238E27FC236}">
                <a16:creationId xmlns:a16="http://schemas.microsoft.com/office/drawing/2014/main" id="{1C249BA1-2CB3-7471-B6E7-0FD4EB7F30E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27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CC622960-60EB-2ACB-FA53-7ADE58A71B86}"/>
              </a:ext>
            </a:extLst>
          </p:cNvPr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0800"/>
            <a:ext cx="1525527" cy="53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282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luitende pagina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Rechte verbindingslijn 14"/>
          <p:cNvCxnSpPr/>
          <p:nvPr userDrawn="1"/>
        </p:nvCxnSpPr>
        <p:spPr>
          <a:xfrm flipV="1">
            <a:off x="0" y="6858000"/>
            <a:ext cx="113170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etAchtergrondShape" hidden="1">
            <a:extLst>
              <a:ext uri="{FF2B5EF4-FFF2-40B4-BE49-F238E27FC236}">
                <a16:creationId xmlns:a16="http://schemas.microsoft.com/office/drawing/2014/main" id="{92EBB39C-D37E-5C99-24D9-B9E746AAB4CB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B4E9DBB-F459-D9CB-BCD9-C8C6889ECDB0}"/>
              </a:ext>
            </a:extLst>
          </p:cNvPr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0800"/>
            <a:ext cx="1525527" cy="53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1401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pagina"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63F0943D-E151-444F-6E1F-E78B13A084FB}"/>
              </a:ext>
            </a:extLst>
          </p:cNvPr>
          <p:cNvSpPr/>
          <p:nvPr userDrawn="1"/>
        </p:nvSpPr>
        <p:spPr>
          <a:xfrm>
            <a:off x="0" y="0"/>
            <a:ext cx="304919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st">
            <a:extLst>
              <a:ext uri="{FF2B5EF4-FFF2-40B4-BE49-F238E27FC236}">
                <a16:creationId xmlns:a16="http://schemas.microsoft.com/office/drawing/2014/main" id="{B9142BC0-D498-4D51-E108-21D69EBD4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425" y="460214"/>
            <a:ext cx="2376000" cy="4320000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ct val="100000"/>
              </a:lnSpc>
              <a:spcAft>
                <a:spcPts val="5000"/>
              </a:spcAft>
              <a:defRPr sz="28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FC53FC0-FF1B-9D83-D854-31A6B80B0D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3927E-1E5A-4860-B5CC-C7CE437230F1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4" name="SetAchtergrondShape" hidden="1">
            <a:extLst>
              <a:ext uri="{FF2B5EF4-FFF2-40B4-BE49-F238E27FC236}">
                <a16:creationId xmlns:a16="http://schemas.microsoft.com/office/drawing/2014/main" id="{692E02E5-6064-554A-4469-5B55696E7BD8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295F52EE-69F2-43EC-4761-A3FFE705286E}"/>
              </a:ext>
            </a:extLst>
          </p:cNvPr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" y="5950800"/>
            <a:ext cx="1525527" cy="53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4348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bi diapositieve tekst beeld"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63F0943D-E151-444F-6E1F-E78B13A084FB}"/>
              </a:ext>
            </a:extLst>
          </p:cNvPr>
          <p:cNvSpPr/>
          <p:nvPr userDrawn="1"/>
        </p:nvSpPr>
        <p:spPr>
          <a:xfrm>
            <a:off x="0" y="0"/>
            <a:ext cx="6098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FC53FC0-FF1B-9D83-D854-31A6B80B0D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3927E-1E5A-4860-B5CC-C7CE437230F1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" name="Test">
            <a:extLst>
              <a:ext uri="{FF2B5EF4-FFF2-40B4-BE49-F238E27FC236}">
                <a16:creationId xmlns:a16="http://schemas.microsoft.com/office/drawing/2014/main" id="{119DAB7B-BAFE-E0A2-994F-7835E5B0E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0" y="529200"/>
            <a:ext cx="3748975" cy="540000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ct val="100000"/>
              </a:lnSpc>
              <a:spcAft>
                <a:spcPts val="5000"/>
              </a:spcAft>
              <a:defRPr sz="28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18E69B03-EC53-8748-A8A7-8BE5002F14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20000" y="1260000"/>
            <a:ext cx="3749675" cy="4320000"/>
          </a:xfrm>
        </p:spPr>
        <p:txBody>
          <a:bodyPr/>
          <a:lstStyle>
            <a:lvl1pPr marL="0" indent="0">
              <a:lnSpc>
                <a:spcPts val="2600"/>
              </a:lnSpc>
              <a:spcBef>
                <a:spcPts val="1300"/>
              </a:spcBef>
              <a:buNone/>
              <a:defRPr>
                <a:solidFill>
                  <a:srgbClr val="FFFFFF"/>
                </a:solidFill>
              </a:defRPr>
            </a:lvl1pPr>
            <a:lvl2pPr marL="180000" indent="0">
              <a:lnSpc>
                <a:spcPts val="2600"/>
              </a:lnSpc>
              <a:spcBef>
                <a:spcPts val="1300"/>
              </a:spcBef>
              <a:buNone/>
              <a:defRPr>
                <a:solidFill>
                  <a:srgbClr val="FFFFFF"/>
                </a:solidFill>
              </a:defRPr>
            </a:lvl2pPr>
            <a:lvl3pPr marL="360000" indent="0">
              <a:lnSpc>
                <a:spcPts val="2600"/>
              </a:lnSpc>
              <a:spcBef>
                <a:spcPts val="1300"/>
              </a:spcBef>
              <a:buNone/>
              <a:defRPr>
                <a:solidFill>
                  <a:srgbClr val="FFFFFF"/>
                </a:solidFill>
              </a:defRPr>
            </a:lvl3pPr>
            <a:lvl4pPr marL="540000" indent="0">
              <a:lnSpc>
                <a:spcPts val="2600"/>
              </a:lnSpc>
              <a:spcBef>
                <a:spcPts val="1300"/>
              </a:spcBef>
              <a:buNone/>
              <a:defRPr>
                <a:solidFill>
                  <a:srgbClr val="FFFFFF"/>
                </a:solidFill>
              </a:defRPr>
            </a:lvl4pPr>
            <a:lvl5pPr marL="720000" indent="0">
              <a:lnSpc>
                <a:spcPts val="2600"/>
              </a:lnSpc>
              <a:spcBef>
                <a:spcPts val="1300"/>
              </a:spcBef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4" name="SetAchtergrondShape" hidden="1">
            <a:extLst>
              <a:ext uri="{FF2B5EF4-FFF2-40B4-BE49-F238E27FC236}">
                <a16:creationId xmlns:a16="http://schemas.microsoft.com/office/drawing/2014/main" id="{E681A5EE-8ED7-AC00-37A6-861544AA03D8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41755390-5AE3-FDA3-C55F-889BDF161F81}"/>
              </a:ext>
            </a:extLst>
          </p:cNvPr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" y="5950800"/>
            <a:ext cx="1525527" cy="53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5849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bi tekst beeld"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63F0943D-E151-444F-6E1F-E78B13A084FB}"/>
              </a:ext>
            </a:extLst>
          </p:cNvPr>
          <p:cNvSpPr/>
          <p:nvPr userDrawn="1"/>
        </p:nvSpPr>
        <p:spPr>
          <a:xfrm>
            <a:off x="0" y="0"/>
            <a:ext cx="6098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FC53FC0-FF1B-9D83-D854-31A6B80B0D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3927E-1E5A-4860-B5CC-C7CE437230F1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" name="Test">
            <a:extLst>
              <a:ext uri="{FF2B5EF4-FFF2-40B4-BE49-F238E27FC236}">
                <a16:creationId xmlns:a16="http://schemas.microsoft.com/office/drawing/2014/main" id="{119DAB7B-BAFE-E0A2-994F-7835E5B0E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0" y="529200"/>
            <a:ext cx="3748975" cy="540000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ct val="100000"/>
              </a:lnSpc>
              <a:spcAft>
                <a:spcPts val="5000"/>
              </a:spcAft>
              <a:defRPr sz="2800" b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18E69B03-EC53-8748-A8A7-8BE5002F14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20000" y="1260000"/>
            <a:ext cx="3749675" cy="4320000"/>
          </a:xfrm>
        </p:spPr>
        <p:txBody>
          <a:bodyPr/>
          <a:lstStyle>
            <a:lvl1pPr marL="0" indent="0">
              <a:lnSpc>
                <a:spcPts val="2600"/>
              </a:lnSpc>
              <a:spcBef>
                <a:spcPts val="1300"/>
              </a:spcBef>
              <a:buNone/>
              <a:defRPr>
                <a:solidFill>
                  <a:schemeClr val="accent6"/>
                </a:solidFill>
              </a:defRPr>
            </a:lvl1pPr>
            <a:lvl2pPr marL="180000" indent="0">
              <a:lnSpc>
                <a:spcPts val="2600"/>
              </a:lnSpc>
              <a:spcBef>
                <a:spcPts val="1300"/>
              </a:spcBef>
              <a:buNone/>
              <a:defRPr>
                <a:solidFill>
                  <a:schemeClr val="accent6"/>
                </a:solidFill>
              </a:defRPr>
            </a:lvl2pPr>
            <a:lvl3pPr marL="360000" indent="0">
              <a:lnSpc>
                <a:spcPts val="2600"/>
              </a:lnSpc>
              <a:spcBef>
                <a:spcPts val="1300"/>
              </a:spcBef>
              <a:buNone/>
              <a:defRPr>
                <a:solidFill>
                  <a:schemeClr val="accent6"/>
                </a:solidFill>
              </a:defRPr>
            </a:lvl3pPr>
            <a:lvl4pPr marL="540000" indent="0">
              <a:lnSpc>
                <a:spcPts val="2600"/>
              </a:lnSpc>
              <a:spcBef>
                <a:spcPts val="1300"/>
              </a:spcBef>
              <a:buNone/>
              <a:defRPr>
                <a:solidFill>
                  <a:schemeClr val="accent6"/>
                </a:solidFill>
              </a:defRPr>
            </a:lvl4pPr>
            <a:lvl5pPr marL="720000" indent="0">
              <a:lnSpc>
                <a:spcPts val="2600"/>
              </a:lnSpc>
              <a:spcBef>
                <a:spcPts val="1300"/>
              </a:spcBef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4" name="SetAchtergrondShape" hidden="1">
            <a:extLst>
              <a:ext uri="{FF2B5EF4-FFF2-40B4-BE49-F238E27FC236}">
                <a16:creationId xmlns:a16="http://schemas.microsoft.com/office/drawing/2014/main" id="{E681A5EE-8ED7-AC00-37A6-861544AA03D8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70A6D63D-384D-53B9-6F6C-B95F3C3DB8D0}"/>
              </a:ext>
            </a:extLst>
          </p:cNvPr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6968"/>
            <a:ext cx="1525526" cy="53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454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pagin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20000" y="527862"/>
            <a:ext cx="9036000" cy="540000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>
          <a:xfrm>
            <a:off x="11311285" y="6373321"/>
            <a:ext cx="496715" cy="144000"/>
          </a:xfrm>
          <a:prstGeom prst="rect">
            <a:avLst/>
          </a:prstGeom>
        </p:spPr>
        <p:txBody>
          <a:bodyPr/>
          <a:lstStyle/>
          <a:p>
            <a:fld id="{30C3927E-1E5A-4860-B5CC-C7CE437230F1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1"/>
          </p:nvPr>
        </p:nvSpPr>
        <p:spPr>
          <a:xfrm>
            <a:off x="1620000" y="1260000"/>
            <a:ext cx="9036000" cy="4320000"/>
          </a:xfrm>
        </p:spPr>
        <p:txBody>
          <a:bodyPr/>
          <a:lstStyle>
            <a:lvl1pPr>
              <a:lnSpc>
                <a:spcPts val="2600"/>
              </a:lnSpc>
              <a:spcBef>
                <a:spcPts val="1300"/>
              </a:spcBef>
              <a:defRPr/>
            </a:lvl1pPr>
            <a:lvl2pPr>
              <a:lnSpc>
                <a:spcPts val="2600"/>
              </a:lnSpc>
              <a:spcBef>
                <a:spcPts val="1300"/>
              </a:spcBef>
              <a:defRPr/>
            </a:lvl2pPr>
            <a:lvl3pPr>
              <a:lnSpc>
                <a:spcPts val="2600"/>
              </a:lnSpc>
              <a:spcBef>
                <a:spcPts val="1300"/>
              </a:spcBef>
              <a:defRPr/>
            </a:lvl3pPr>
            <a:lvl4pPr>
              <a:lnSpc>
                <a:spcPts val="2600"/>
              </a:lnSpc>
              <a:spcBef>
                <a:spcPts val="1300"/>
              </a:spcBef>
              <a:defRPr/>
            </a:lvl4pPr>
            <a:lvl5pPr>
              <a:lnSpc>
                <a:spcPts val="2600"/>
              </a:lnSpc>
              <a:spcBef>
                <a:spcPts val="1300"/>
              </a:spcBef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958624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eve tekstpagin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20000" y="527862"/>
            <a:ext cx="9036000" cy="540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1"/>
          </p:nvPr>
        </p:nvSpPr>
        <p:spPr>
          <a:xfrm>
            <a:off x="1620000" y="1260000"/>
            <a:ext cx="9036000" cy="4320000"/>
          </a:xfrm>
        </p:spPr>
        <p:txBody>
          <a:bodyPr/>
          <a:lstStyle>
            <a:lvl1pPr>
              <a:lnSpc>
                <a:spcPts val="2600"/>
              </a:lnSpc>
              <a:spcBef>
                <a:spcPts val="1300"/>
              </a:spcBef>
              <a:defRPr>
                <a:solidFill>
                  <a:srgbClr val="FFFFFF"/>
                </a:solidFill>
              </a:defRPr>
            </a:lvl1pPr>
            <a:lvl2pPr>
              <a:lnSpc>
                <a:spcPts val="2600"/>
              </a:lnSpc>
              <a:spcBef>
                <a:spcPts val="1300"/>
              </a:spcBef>
              <a:defRPr>
                <a:solidFill>
                  <a:srgbClr val="FFFFFF"/>
                </a:solidFill>
              </a:defRPr>
            </a:lvl2pPr>
            <a:lvl3pPr>
              <a:lnSpc>
                <a:spcPts val="2600"/>
              </a:lnSpc>
              <a:spcBef>
                <a:spcPts val="1300"/>
              </a:spcBef>
              <a:defRPr>
                <a:solidFill>
                  <a:srgbClr val="FFFFFF"/>
                </a:solidFill>
              </a:defRPr>
            </a:lvl3pPr>
            <a:lvl4pPr>
              <a:lnSpc>
                <a:spcPts val="2600"/>
              </a:lnSpc>
              <a:spcBef>
                <a:spcPts val="1300"/>
              </a:spcBef>
              <a:defRPr>
                <a:solidFill>
                  <a:srgbClr val="FFFFFF"/>
                </a:solidFill>
              </a:defRPr>
            </a:lvl4pPr>
            <a:lvl5pPr>
              <a:lnSpc>
                <a:spcPts val="2600"/>
              </a:lnSpc>
              <a:spcBef>
                <a:spcPts val="1300"/>
              </a:spcBef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32E08A5-845E-67B5-401E-E41CB8F49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3927E-1E5A-4860-B5CC-C7CE437230F1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est">
            <a:extLst>
              <a:ext uri="{FF2B5EF4-FFF2-40B4-BE49-F238E27FC236}">
                <a16:creationId xmlns:a16="http://schemas.microsoft.com/office/drawing/2014/main" id="{A490B708-D8DE-93E2-D1ED-921CAC54499B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10662359" y="6355738"/>
            <a:ext cx="972000" cy="16158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l"/>
            <a:r>
              <a:rPr lang="nl-NL" sz="1050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02/04/2025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651DA704-110C-CCE9-350E-564E40A6262F}"/>
              </a:ext>
            </a:extLst>
          </p:cNvPr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" y="5950800"/>
            <a:ext cx="1525527" cy="53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456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pagi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20000" y="527862"/>
            <a:ext cx="9036000" cy="540000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7" name="Tijdelijke aanduiding voor inhoud 6"/>
          <p:cNvSpPr>
            <a:spLocks noGrp="1"/>
          </p:cNvSpPr>
          <p:nvPr>
            <p:ph sz="quarter" idx="11" hasCustomPrompt="1"/>
          </p:nvPr>
        </p:nvSpPr>
        <p:spPr>
          <a:xfrm>
            <a:off x="1619250" y="1260000"/>
            <a:ext cx="9036000" cy="4356000"/>
          </a:xfrm>
          <a:solidFill>
            <a:srgbClr val="EEEAED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Klik om beeld in te voegen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61E295F-6481-814E-29B6-9BA7E9D17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3927E-1E5A-4860-B5CC-C7CE437230F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5528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eldpagina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20000" y="527862"/>
            <a:ext cx="9036000" cy="540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>
          <a:xfrm>
            <a:off x="11311285" y="6373321"/>
            <a:ext cx="496715" cy="144000"/>
          </a:xfrm>
          <a:prstGeom prst="rect">
            <a:avLst/>
          </a:prstGeom>
        </p:spPr>
        <p:txBody>
          <a:bodyPr/>
          <a:lstStyle/>
          <a:p>
            <a:fld id="{30C3927E-1E5A-4860-B5CC-C7CE437230F1}" type="slidenum">
              <a:rPr lang="nl-NL" smtClean="0"/>
              <a:pPr/>
              <a:t>‹nr.›</a:t>
            </a:fld>
            <a:endParaRPr lang="nl-NL"/>
          </a:p>
        </p:txBody>
      </p:sp>
      <p:cxnSp>
        <p:nvCxnSpPr>
          <p:cNvPr id="6" name="Rechte verbindingslijn 5"/>
          <p:cNvCxnSpPr/>
          <p:nvPr userDrawn="1"/>
        </p:nvCxnSpPr>
        <p:spPr>
          <a:xfrm>
            <a:off x="10670400" y="0"/>
            <a:ext cx="0" cy="67717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jdelijke aanduiding voor media 4">
            <a:extLst>
              <a:ext uri="{FF2B5EF4-FFF2-40B4-BE49-F238E27FC236}">
                <a16:creationId xmlns:a16="http://schemas.microsoft.com/office/drawing/2014/main" id="{8F522860-27D2-29F6-FF1E-FF22F8D48844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>
          <a:xfrm>
            <a:off x="1619249" y="1259999"/>
            <a:ext cx="9036000" cy="4356000"/>
          </a:xfrm>
        </p:spPr>
        <p:txBody>
          <a:bodyPr/>
          <a:lstStyle/>
          <a:p>
            <a:r>
              <a:rPr lang="nl-NL"/>
              <a:t>Klik op het pictogram als u media wilt toevoegen</a:t>
            </a:r>
          </a:p>
        </p:txBody>
      </p:sp>
      <p:sp>
        <p:nvSpPr>
          <p:cNvPr id="4" name="Test">
            <a:extLst>
              <a:ext uri="{FF2B5EF4-FFF2-40B4-BE49-F238E27FC236}">
                <a16:creationId xmlns:a16="http://schemas.microsoft.com/office/drawing/2014/main" id="{B979CDCD-605A-CCFC-22E2-B887D93CC160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10662359" y="6355738"/>
            <a:ext cx="972000" cy="16158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l"/>
            <a:r>
              <a:rPr lang="nl-NL" sz="1050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Datum</a:t>
            </a:r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22C28AC8-07DB-D22B-06E0-7B317AE9FBE0}"/>
              </a:ext>
            </a:extLst>
          </p:cNvPr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" y="5950800"/>
            <a:ext cx="1525527" cy="53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815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pagina"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tAchtergrondShape" hidden="1">
            <a:extLst>
              <a:ext uri="{FF2B5EF4-FFF2-40B4-BE49-F238E27FC236}">
                <a16:creationId xmlns:a16="http://schemas.microsoft.com/office/drawing/2014/main" id="{A7F2E81C-0825-6C4E-1075-C7377E6C3404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9BD51AD0-B195-D480-5CD6-8B737C5F46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3927E-1E5A-4860-B5CC-C7CE437230F1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9030A19-4E82-ACE1-BEA7-3BDC1F7A7E7C}"/>
              </a:ext>
            </a:extLst>
          </p:cNvPr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" y="5950800"/>
            <a:ext cx="1525527" cy="53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384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st"/>
          <p:cNvSpPr>
            <a:spLocks noGrp="1"/>
          </p:cNvSpPr>
          <p:nvPr>
            <p:ph type="title"/>
          </p:nvPr>
        </p:nvSpPr>
        <p:spPr>
          <a:xfrm>
            <a:off x="1620000" y="527862"/>
            <a:ext cx="9036000" cy="54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st"/>
          <p:cNvSpPr>
            <a:spLocks noGrp="1"/>
          </p:cNvSpPr>
          <p:nvPr>
            <p:ph type="body" idx="1"/>
          </p:nvPr>
        </p:nvSpPr>
        <p:spPr>
          <a:xfrm>
            <a:off x="1620000" y="1332000"/>
            <a:ext cx="9036000" cy="432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285" y="6373321"/>
            <a:ext cx="496715" cy="14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50" b="0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0C3927E-1E5A-4860-B5CC-C7CE437230F1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7" name="Test"/>
          <p:cNvSpPr txBox="1"/>
          <p:nvPr userDrawn="1">
            <p:custDataLst>
              <p:tags r:id="rId12"/>
            </p:custDataLst>
          </p:nvPr>
        </p:nvSpPr>
        <p:spPr>
          <a:xfrm>
            <a:off x="10662359" y="6355738"/>
            <a:ext cx="972000" cy="16158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l"/>
            <a:r>
              <a:rPr lang="nl-NL" sz="1050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02/04/2025</a:t>
            </a:r>
          </a:p>
        </p:txBody>
      </p:sp>
      <p:pic>
        <p:nvPicPr>
          <p:cNvPr id="197" name="Afbeelding 196">
            <a:extLst>
              <a:ext uri="{FF2B5EF4-FFF2-40B4-BE49-F238E27FC236}">
                <a16:creationId xmlns:a16="http://schemas.microsoft.com/office/drawing/2014/main" id="{FD27166F-8506-365E-A8B6-3F0926FFAD77}"/>
              </a:ext>
            </a:extLst>
          </p:cNvPr>
          <p:cNvPicPr>
            <a:picLocks/>
          </p:cNvPicPr>
          <p:nvPr userDrawn="1"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" y="5950800"/>
            <a:ext cx="1525527" cy="53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18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24" r:id="rId2"/>
    <p:sldLayoutId id="2147483725" r:id="rId3"/>
    <p:sldLayoutId id="2147483726" r:id="rId4"/>
    <p:sldLayoutId id="2147483716" r:id="rId5"/>
    <p:sldLayoutId id="2147483717" r:id="rId6"/>
    <p:sldLayoutId id="2147483720" r:id="rId7"/>
    <p:sldLayoutId id="2147483721" r:id="rId8"/>
    <p:sldLayoutId id="2147483723" r:id="rId9"/>
    <p:sldLayoutId id="2147483722" r:id="rId10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spcAft>
          <a:spcPts val="4800"/>
        </a:spcAft>
        <a:buNone/>
        <a:defRPr sz="3000" b="0" kern="1200">
          <a:solidFill>
            <a:schemeClr val="accent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80000" indent="-180000" algn="l" defTabSz="914400" rtl="0" eaLnBrk="1" latinLnBrk="0" hangingPunct="1">
        <a:lnSpc>
          <a:spcPts val="2600"/>
        </a:lnSpc>
        <a:spcBef>
          <a:spcPts val="130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60000" indent="-180000" algn="l" defTabSz="914400" rtl="0" eaLnBrk="1" latinLnBrk="0" hangingPunct="1">
        <a:lnSpc>
          <a:spcPts val="2600"/>
        </a:lnSpc>
        <a:spcBef>
          <a:spcPts val="130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40000" indent="-180000" algn="l" defTabSz="914400" rtl="0" eaLnBrk="1" latinLnBrk="0" hangingPunct="1">
        <a:lnSpc>
          <a:spcPts val="2600"/>
        </a:lnSpc>
        <a:spcBef>
          <a:spcPts val="130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20000" indent="-180000" algn="l" defTabSz="914400" rtl="0" eaLnBrk="1" latinLnBrk="0" hangingPunct="1">
        <a:lnSpc>
          <a:spcPts val="2600"/>
        </a:lnSpc>
        <a:spcBef>
          <a:spcPts val="130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00000" indent="-180000" algn="l" defTabSz="914400" rtl="0" eaLnBrk="1" latinLnBrk="0" hangingPunct="1">
        <a:lnSpc>
          <a:spcPts val="2600"/>
        </a:lnSpc>
        <a:spcBef>
          <a:spcPts val="130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0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4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6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0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1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2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5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BF8537-6C0E-7018-A3E3-1866CE0135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89E23D3B-F534-4A10-3FF0-7EFC58925C0A}"/>
              </a:ext>
            </a:extLst>
          </p:cNvPr>
          <p:cNvSpPr txBox="1"/>
          <p:nvPr/>
        </p:nvSpPr>
        <p:spPr>
          <a:xfrm>
            <a:off x="3463637" y="3288146"/>
            <a:ext cx="5384799" cy="3472872"/>
          </a:xfrm>
          <a:prstGeom prst="rect">
            <a:avLst/>
          </a:prstGeom>
          <a:solidFill>
            <a:schemeClr val="accent1"/>
          </a:solidFill>
          <a:ln>
            <a:solidFill>
              <a:srgbClr val="008F91"/>
            </a:solidFill>
          </a:ln>
        </p:spPr>
        <p:txBody>
          <a:bodyPr wrap="square" rtlCol="0">
            <a:spAutoFit/>
          </a:bodyPr>
          <a:lstStyle/>
          <a:p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8C283A2-63E4-F2D2-2B84-36A0D5EE9BDB}"/>
              </a:ext>
            </a:extLst>
          </p:cNvPr>
          <p:cNvSpPr txBox="1"/>
          <p:nvPr/>
        </p:nvSpPr>
        <p:spPr>
          <a:xfrm>
            <a:off x="3814619" y="3286673"/>
            <a:ext cx="4448667" cy="357020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nl-NL" sz="3200" dirty="0">
                <a:solidFill>
                  <a:schemeClr val="bg1"/>
                </a:solidFill>
              </a:rPr>
              <a:t>Open huis</a:t>
            </a:r>
            <a:br>
              <a:rPr lang="nl-NL" sz="3200" dirty="0"/>
            </a:br>
            <a:r>
              <a:rPr lang="nl-NL" sz="3200" dirty="0">
                <a:solidFill>
                  <a:schemeClr val="bg1"/>
                </a:solidFill>
              </a:rPr>
              <a:t>Nova College Vavo</a:t>
            </a:r>
            <a:br>
              <a:rPr lang="nl-NL" sz="3200" dirty="0"/>
            </a:br>
            <a:r>
              <a:rPr lang="nl-NL" sz="3200" dirty="0">
                <a:solidFill>
                  <a:schemeClr val="bg1"/>
                </a:solidFill>
              </a:rPr>
              <a:t>2026</a:t>
            </a:r>
            <a:br>
              <a:rPr lang="nl-NL" sz="3200" dirty="0"/>
            </a:br>
            <a:br>
              <a:rPr lang="nl-NL" sz="3200" dirty="0"/>
            </a:br>
            <a:r>
              <a:rPr lang="nl-NL" sz="2000" dirty="0">
                <a:solidFill>
                  <a:schemeClr val="bg1"/>
                </a:solidFill>
              </a:rPr>
              <a:t>4 februari </a:t>
            </a:r>
            <a:br>
              <a:rPr lang="nl-NL" sz="2000" dirty="0"/>
            </a:br>
            <a:r>
              <a:rPr lang="nl-NL" sz="2000" dirty="0">
                <a:solidFill>
                  <a:schemeClr val="bg1"/>
                </a:solidFill>
              </a:rPr>
              <a:t>30 maart</a:t>
            </a:r>
            <a:br>
              <a:rPr lang="nl-NL" sz="2000" dirty="0"/>
            </a:br>
            <a:r>
              <a:rPr lang="nl-NL" sz="2000" dirty="0">
                <a:solidFill>
                  <a:schemeClr val="bg1"/>
                </a:solidFill>
              </a:rPr>
              <a:t>4 juni</a:t>
            </a:r>
            <a:br>
              <a:rPr lang="nl-NL" sz="2000" dirty="0"/>
            </a:br>
            <a:r>
              <a:rPr lang="nl-NL" sz="2000" dirty="0">
                <a:solidFill>
                  <a:schemeClr val="bg1"/>
                </a:solidFill>
              </a:rPr>
              <a:t>25 juni</a:t>
            </a:r>
            <a:br>
              <a:rPr lang="nl-NL" dirty="0"/>
            </a:br>
            <a:endParaRPr lang="nl-NL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753475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2A7A1B-A535-3B9B-EBA9-C487A9C83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Rooster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BB844F1-F6D1-95C7-A449-23AD789CC5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20000" y="1259999"/>
            <a:ext cx="9036000" cy="542787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Lessen tussen 8.30 tot 18.00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Rooster in Osiris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Lessen zijn 90 of 135 minuten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Opties lestijd per vak per week:</a:t>
            </a:r>
          </a:p>
          <a:p>
            <a:pPr marL="825750" lvl="3" indent="-285750"/>
            <a:r>
              <a:rPr lang="nl-NL" dirty="0"/>
              <a:t>90 min</a:t>
            </a:r>
          </a:p>
          <a:p>
            <a:pPr marL="825750" lvl="3" indent="-285750"/>
            <a:r>
              <a:rPr lang="nl-NL" dirty="0"/>
              <a:t>2 x 90 min </a:t>
            </a:r>
          </a:p>
          <a:p>
            <a:pPr marL="825750" lvl="3" indent="-285750"/>
            <a:r>
              <a:rPr lang="nl-NL" dirty="0"/>
              <a:t>1 x 90 min + 1 x 135 min	</a:t>
            </a:r>
          </a:p>
          <a:p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A3FDE024-4ABC-E919-C2B2-6AF3D4AD7A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6409" y="19959"/>
            <a:ext cx="3175591" cy="2151957"/>
          </a:xfrm>
          <a:prstGeom prst="rect">
            <a:avLst/>
          </a:prstGeom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82A0DF2A-2AB6-2A9A-3800-F7057CC916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3927E-1E5A-4860-B5CC-C7CE437230F1}" type="slidenum">
              <a:rPr lang="nl-NL" smtClean="0"/>
              <a:pPr/>
              <a:t>10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07E8885-6F62-DA9A-41DC-3650D28C85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5277" y="2440198"/>
            <a:ext cx="6483683" cy="41721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4502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C51263-BD3A-1C7D-5777-C169029D9F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AA83E25D-346D-F57F-D289-387E9F07306C}"/>
              </a:ext>
            </a:extLst>
          </p:cNvPr>
          <p:cNvSpPr/>
          <p:nvPr/>
        </p:nvSpPr>
        <p:spPr>
          <a:xfrm>
            <a:off x="0" y="2541181"/>
            <a:ext cx="12192000" cy="125464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/>
              <a:t>Begeleiding en verwachting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E2A792AE-289E-8A0D-C26F-6AAEC43A8F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3927E-1E5A-4860-B5CC-C7CE437230F1}" type="slidenum">
              <a:rPr lang="nl-NL" smtClean="0"/>
              <a:pPr/>
              <a:t>11</a:t>
            </a:fld>
            <a:endParaRPr lang="nl-N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6021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03F732-FAFC-D226-90C2-24D0ED175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0" y="257862"/>
            <a:ext cx="9036000" cy="540000"/>
          </a:xfrm>
        </p:spPr>
        <p:txBody>
          <a:bodyPr/>
          <a:lstStyle/>
          <a:p>
            <a:r>
              <a:rPr lang="nl-NL"/>
              <a:t>Wat kunnen we van elkaar verwachten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4A287D-34B7-7B50-3CDF-0199DF5D0D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5E5271E7-F42A-94C9-FCBF-19DEB419CB7B}"/>
              </a:ext>
            </a:extLst>
          </p:cNvPr>
          <p:cNvSpPr/>
          <p:nvPr/>
        </p:nvSpPr>
        <p:spPr>
          <a:xfrm>
            <a:off x="3826917" y="797862"/>
            <a:ext cx="4538165" cy="1554246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u="sng"/>
              <a:t>School en medewerkers: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l-NL"/>
              <a:t>Opleiden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l-NL"/>
              <a:t>Begeleiden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l-NL"/>
              <a:t>Ondersteunen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l-NL"/>
              <a:t>Regels stellen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AEE57F9D-EA03-A97A-60A9-5F854CC0762E}"/>
              </a:ext>
            </a:extLst>
          </p:cNvPr>
          <p:cNvSpPr/>
          <p:nvPr/>
        </p:nvSpPr>
        <p:spPr>
          <a:xfrm>
            <a:off x="0" y="2907624"/>
            <a:ext cx="2999444" cy="3950376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u="sng"/>
              <a:t>Studenten:</a:t>
            </a:r>
          </a:p>
          <a:p>
            <a:pPr algn="ctr"/>
            <a:endParaRPr lang="nl-NL" b="1" u="sng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l-NL"/>
              <a:t>Actief meedoen aan het onderwijs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l-NL"/>
              <a:t>Volwassen gedrag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l-NL"/>
              <a:t>Verantwoordelijkheid nemen voor je eigen leerproces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6AF34D6C-D5CE-51DC-9F8C-18A4E2DA1A10}"/>
              </a:ext>
            </a:extLst>
          </p:cNvPr>
          <p:cNvSpPr/>
          <p:nvPr/>
        </p:nvSpPr>
        <p:spPr>
          <a:xfrm>
            <a:off x="8852880" y="2889517"/>
            <a:ext cx="3319604" cy="3950376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u="sng"/>
              <a:t>Ouders/verzorgers:</a:t>
            </a:r>
          </a:p>
          <a:p>
            <a:pPr algn="ctr"/>
            <a:endParaRPr lang="nl-NL" b="1" u="sng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l-NL"/>
              <a:t>Motiveren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l-NL"/>
              <a:t>Ondersteunen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l-NL"/>
              <a:t>Prioriteren (school op 1)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l-NL"/>
              <a:t>Signaleren</a:t>
            </a:r>
          </a:p>
        </p:txBody>
      </p:sp>
      <p:sp>
        <p:nvSpPr>
          <p:cNvPr id="10" name="Gelijkbenige driehoek 9">
            <a:extLst>
              <a:ext uri="{FF2B5EF4-FFF2-40B4-BE49-F238E27FC236}">
                <a16:creationId xmlns:a16="http://schemas.microsoft.com/office/drawing/2014/main" id="{54F5F5B6-9954-338B-F59B-2E57E8DF0BF3}"/>
              </a:ext>
            </a:extLst>
          </p:cNvPr>
          <p:cNvSpPr/>
          <p:nvPr/>
        </p:nvSpPr>
        <p:spPr>
          <a:xfrm>
            <a:off x="3977004" y="2907624"/>
            <a:ext cx="3898316" cy="3275339"/>
          </a:xfrm>
          <a:prstGeom prst="triangl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Pedagogische driehoek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B6C2282-3E03-AEB2-3ADD-42B897960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3927E-1E5A-4860-B5CC-C7CE437230F1}" type="slidenum">
              <a:rPr lang="nl-NL" smtClean="0"/>
              <a:pPr/>
              <a:t>12</a:t>
            </a:fld>
            <a:endParaRPr lang="nl-N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5084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A4EF73-FAA6-0B2D-762D-845ECCC62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Wie begeleiden er?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3A044B1-A39D-FD8D-9EBC-508BFBBC26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anchor="ctr"/>
          <a:lstStyle/>
          <a:p>
            <a:endParaRPr lang="nl-NL" dirty="0">
              <a:solidFill>
                <a:schemeClr val="tx1"/>
              </a:solidFill>
            </a:endParaRPr>
          </a:p>
          <a:p>
            <a:r>
              <a:rPr lang="nl-NL" dirty="0">
                <a:solidFill>
                  <a:schemeClr val="tx1"/>
                </a:solidFill>
              </a:rPr>
              <a:t>Docenten: </a:t>
            </a:r>
            <a:r>
              <a:rPr lang="nl-NL" dirty="0"/>
              <a:t>				</a:t>
            </a:r>
            <a:r>
              <a:rPr lang="nl-NL" dirty="0" err="1"/>
              <a:t>vakinhoud</a:t>
            </a:r>
            <a:r>
              <a:rPr lang="nl-NL" dirty="0"/>
              <a:t> en studievaardigheden</a:t>
            </a:r>
          </a:p>
          <a:p>
            <a:r>
              <a:rPr lang="nl-NL" dirty="0">
                <a:solidFill>
                  <a:schemeClr val="tx1"/>
                </a:solidFill>
              </a:rPr>
              <a:t>Mentor: </a:t>
            </a:r>
            <a:r>
              <a:rPr lang="nl-NL" dirty="0"/>
              <a:t>				onderwijsorganisatie HAVO en VWO</a:t>
            </a:r>
          </a:p>
          <a:p>
            <a:pPr marL="3657600" lvl="8" indent="0">
              <a:buNone/>
            </a:pPr>
            <a:r>
              <a:rPr lang="nl-NL" dirty="0">
                <a:solidFill>
                  <a:schemeClr val="accent2"/>
                </a:solidFill>
              </a:rPr>
              <a:t>	welzijn/welbevinden</a:t>
            </a:r>
          </a:p>
          <a:p>
            <a:r>
              <a:rPr lang="nl-NL" dirty="0">
                <a:solidFill>
                  <a:schemeClr val="tx1"/>
                </a:solidFill>
              </a:rPr>
              <a:t>Decaan: </a:t>
            </a:r>
            <a:r>
              <a:rPr lang="nl-NL" dirty="0"/>
              <a:t>				vervolgopleiding na het Vavo</a:t>
            </a:r>
          </a:p>
          <a:p>
            <a:pPr marL="180000" marR="0" lvl="0" indent="-180000" algn="l" defTabSz="914400" rtl="0" eaLnBrk="1" fontAlgn="auto" latinLnBrk="0" hangingPunct="1">
              <a:lnSpc>
                <a:spcPts val="26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>
                <a:solidFill>
                  <a:schemeClr val="tx1"/>
                </a:solidFill>
              </a:rPr>
              <a:t>SLB	(studieloopbaanbegeleider) *	</a:t>
            </a:r>
            <a:r>
              <a:rPr lang="nl-NL" dirty="0">
                <a:solidFill>
                  <a:schemeClr val="accent2"/>
                </a:solidFill>
              </a:rPr>
              <a:t>Mentor met les blok (90 min) in rooster					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235E9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onderwijsorganisatie HAVO en VWO</a:t>
            </a:r>
          </a:p>
          <a:p>
            <a:pPr marL="3657600" marR="0" lvl="8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235E9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welzijn/welbevinden</a:t>
            </a:r>
          </a:p>
          <a:p>
            <a:pPr marL="0" indent="0">
              <a:buNone/>
            </a:pPr>
            <a:r>
              <a:rPr lang="nl-NL" dirty="0">
                <a:solidFill>
                  <a:schemeClr val="accent2"/>
                </a:solidFill>
              </a:rPr>
              <a:t>	 </a:t>
            </a:r>
            <a:r>
              <a:rPr lang="nl-NL" dirty="0">
                <a:solidFill>
                  <a:schemeClr val="tx1"/>
                </a:solidFill>
              </a:rPr>
              <a:t>		</a:t>
            </a:r>
          </a:p>
          <a:p>
            <a:pPr marL="0" indent="0">
              <a:buNone/>
            </a:pPr>
            <a:r>
              <a:rPr lang="nl-NL" dirty="0">
                <a:solidFill>
                  <a:schemeClr val="tx1"/>
                </a:solidFill>
              </a:rPr>
              <a:t>* Per locatie kunnen er kleine accentverschillen zijn in organisatie/programma/invulling</a:t>
            </a:r>
            <a:r>
              <a:rPr lang="nl-NL" dirty="0"/>
              <a:t>	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0674645-042E-D669-D739-9D64D8F63E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3927E-1E5A-4860-B5CC-C7CE437230F1}" type="slidenum">
              <a:rPr lang="nl-NL" smtClean="0"/>
              <a:pPr/>
              <a:t>13</a:t>
            </a:fld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1ABEA99-3CE8-F931-B387-25313BADED4B}"/>
              </a:ext>
            </a:extLst>
          </p:cNvPr>
          <p:cNvSpPr txBox="1"/>
          <p:nvPr/>
        </p:nvSpPr>
        <p:spPr>
          <a:xfrm>
            <a:off x="10655999" y="6311803"/>
            <a:ext cx="774001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900" dirty="0">
                <a:solidFill>
                  <a:srgbClr val="00B0F0"/>
                </a:solidFill>
              </a:rPr>
              <a:t>2026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389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9FD1DB-7B9C-4550-3523-1D5B4AA1C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Mogelijke begeleiding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19DD289-271D-2768-D2BD-19F7B55914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3816" y="988827"/>
            <a:ext cx="11832336" cy="4284922"/>
          </a:xfrm>
        </p:spPr>
        <p:txBody>
          <a:bodyPr numCol="2" anchor="ctr"/>
          <a:lstStyle/>
          <a:p>
            <a:pPr marL="179705" indent="-179705"/>
            <a:r>
              <a:rPr lang="nl-NL" dirty="0">
                <a:latin typeface="Arial"/>
                <a:cs typeface="Arial"/>
              </a:rPr>
              <a:t>Trajectcoördinator</a:t>
            </a:r>
          </a:p>
          <a:p>
            <a:pPr marL="179705" indent="-179705"/>
            <a:r>
              <a:rPr lang="nl-NL" dirty="0">
                <a:latin typeface="Arial"/>
                <a:cs typeface="Arial"/>
              </a:rPr>
              <a:t>Schoolmaatschappelijk werk</a:t>
            </a:r>
          </a:p>
          <a:p>
            <a:pPr marL="179705" indent="-179705"/>
            <a:r>
              <a:rPr lang="nl-NL" dirty="0">
                <a:latin typeface="Arial"/>
                <a:cs typeface="Arial"/>
              </a:rPr>
              <a:t>Studiecentrum</a:t>
            </a:r>
          </a:p>
          <a:p>
            <a:pPr marL="179705" indent="-179705"/>
            <a:r>
              <a:rPr lang="nl-NL" dirty="0">
                <a:latin typeface="Arial"/>
                <a:cs typeface="Arial"/>
              </a:rPr>
              <a:t>Faalangstreductietraining</a:t>
            </a:r>
          </a:p>
          <a:p>
            <a:pPr marL="179705" indent="-179705"/>
            <a:r>
              <a:rPr lang="nl-NL" dirty="0">
                <a:latin typeface="Arial"/>
                <a:cs typeface="Arial"/>
              </a:rPr>
              <a:t>Aanwezigheidscoördinator </a:t>
            </a:r>
            <a:r>
              <a:rPr lang="nl-NL" sz="1400" dirty="0">
                <a:latin typeface="Arial"/>
                <a:cs typeface="Arial"/>
              </a:rPr>
              <a:t>(monitort lespresentie en lesverzuim)</a:t>
            </a:r>
          </a:p>
          <a:p>
            <a:pPr marL="179705" indent="-179705"/>
            <a:r>
              <a:rPr lang="nl-NL" dirty="0">
                <a:latin typeface="Arial"/>
                <a:cs typeface="Arial"/>
              </a:rPr>
              <a:t>Leerplicht</a:t>
            </a:r>
            <a:endParaRPr lang="nl-NL" u="sng" dirty="0">
              <a:latin typeface="Arial"/>
              <a:cs typeface="Arial"/>
            </a:endParaRP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7E2D7EE2-89BF-16D7-01B8-B0B8A57282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3927E-1E5A-4860-B5CC-C7CE437230F1}" type="slidenum">
              <a:rPr lang="nl-NL" smtClean="0"/>
              <a:pPr/>
              <a:t>14</a:t>
            </a:fld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95406DE-4BF4-270B-1EB0-6A48A9C08DAB}"/>
              </a:ext>
            </a:extLst>
          </p:cNvPr>
          <p:cNvSpPr txBox="1"/>
          <p:nvPr/>
        </p:nvSpPr>
        <p:spPr>
          <a:xfrm>
            <a:off x="10655999" y="6311803"/>
            <a:ext cx="774001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900" dirty="0">
                <a:solidFill>
                  <a:srgbClr val="00B0F0"/>
                </a:solidFill>
              </a:rPr>
              <a:t>2026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481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87A6D3-D1C0-64EF-E483-956525B2D7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3D24CC66-AFDF-DF6F-D26B-41A287A73DCF}"/>
              </a:ext>
            </a:extLst>
          </p:cNvPr>
          <p:cNvSpPr/>
          <p:nvPr/>
        </p:nvSpPr>
        <p:spPr>
          <a:xfrm>
            <a:off x="-1" y="837763"/>
            <a:ext cx="12192000" cy="125464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/>
              <a:t>Intake</a:t>
            </a:r>
          </a:p>
        </p:txBody>
      </p:sp>
      <p:sp>
        <p:nvSpPr>
          <p:cNvPr id="2" name="Pijl: rechts 1">
            <a:extLst>
              <a:ext uri="{FF2B5EF4-FFF2-40B4-BE49-F238E27FC236}">
                <a16:creationId xmlns:a16="http://schemas.microsoft.com/office/drawing/2014/main" id="{EFD13C85-83E3-3EC4-9318-A627A804FDE5}"/>
              </a:ext>
            </a:extLst>
          </p:cNvPr>
          <p:cNvSpPr/>
          <p:nvPr/>
        </p:nvSpPr>
        <p:spPr>
          <a:xfrm>
            <a:off x="0" y="2860158"/>
            <a:ext cx="3370521" cy="1931652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Aanmelden</a:t>
            </a:r>
          </a:p>
        </p:txBody>
      </p:sp>
      <p:sp>
        <p:nvSpPr>
          <p:cNvPr id="3" name="Pijl: rechts 2">
            <a:extLst>
              <a:ext uri="{FF2B5EF4-FFF2-40B4-BE49-F238E27FC236}">
                <a16:creationId xmlns:a16="http://schemas.microsoft.com/office/drawing/2014/main" id="{9BAD7416-BEEE-0E3E-1DCB-6CAFF115E96B}"/>
              </a:ext>
            </a:extLst>
          </p:cNvPr>
          <p:cNvSpPr/>
          <p:nvPr/>
        </p:nvSpPr>
        <p:spPr>
          <a:xfrm>
            <a:off x="4423791" y="2887248"/>
            <a:ext cx="3370521" cy="1977656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Let op:</a:t>
            </a:r>
          </a:p>
          <a:p>
            <a:pPr marL="285750" indent="-285750">
              <a:buFontTx/>
              <a:buChar char="-"/>
            </a:pPr>
            <a:r>
              <a:rPr lang="nl-NL" sz="1400" dirty="0"/>
              <a:t>Tijdig aanmelden verstandig</a:t>
            </a:r>
          </a:p>
          <a:p>
            <a:pPr marL="285750" indent="-285750">
              <a:buFontTx/>
              <a:buChar char="-"/>
            </a:pPr>
            <a:r>
              <a:rPr lang="nl-NL" sz="1400" dirty="0"/>
              <a:t>Na de vakantie geen garantie op plaats</a:t>
            </a:r>
          </a:p>
        </p:txBody>
      </p:sp>
      <p:sp>
        <p:nvSpPr>
          <p:cNvPr id="4" name="Pijl: rechts 3">
            <a:extLst>
              <a:ext uri="{FF2B5EF4-FFF2-40B4-BE49-F238E27FC236}">
                <a16:creationId xmlns:a16="http://schemas.microsoft.com/office/drawing/2014/main" id="{6B433B47-553F-3010-DE58-5265A7C2F031}"/>
              </a:ext>
            </a:extLst>
          </p:cNvPr>
          <p:cNvSpPr/>
          <p:nvPr/>
        </p:nvSpPr>
        <p:spPr>
          <a:xfrm>
            <a:off x="8821478" y="2906162"/>
            <a:ext cx="3370521" cy="193165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Toelating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17ED084-DC16-04B3-C4CC-8945231160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3927E-1E5A-4860-B5CC-C7CE437230F1}" type="slidenum">
              <a:rPr lang="nl-NL" smtClean="0"/>
              <a:pPr/>
              <a:t>15</a:t>
            </a:fld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E7CB89EA-4AC2-3AB8-393C-0CBEB102DF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7687" y="1671592"/>
            <a:ext cx="3383573" cy="19691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8960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EE180C-75B1-B166-8358-03A2DF11C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935" y="527862"/>
            <a:ext cx="9651065" cy="540000"/>
          </a:xfrm>
        </p:spPr>
        <p:txBody>
          <a:bodyPr/>
          <a:lstStyle/>
          <a:p>
            <a:r>
              <a:rPr lang="nl-NL">
                <a:latin typeface="Arial"/>
                <a:cs typeface="Arial"/>
              </a:rPr>
              <a:t>Inschrijving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2BF5B45-64EC-4E5B-3FFC-A0E3A7B174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40325" y="1260000"/>
            <a:ext cx="4689695" cy="4320000"/>
          </a:xfrm>
        </p:spPr>
        <p:txBody>
          <a:bodyPr/>
          <a:lstStyle/>
          <a:p>
            <a:r>
              <a:rPr lang="nl-NL" b="1" u="sng"/>
              <a:t>Uitbestede leerling (UBO)</a:t>
            </a:r>
          </a:p>
          <a:p>
            <a:pPr lvl="2"/>
            <a:r>
              <a:rPr lang="nl-NL"/>
              <a:t>Blijft ingeschreven staan bij VO school</a:t>
            </a:r>
          </a:p>
          <a:p>
            <a:pPr lvl="1"/>
            <a:endParaRPr lang="nl-NL"/>
          </a:p>
          <a:p>
            <a:pPr lvl="2"/>
            <a:r>
              <a:rPr lang="nl-NL"/>
              <a:t>Krijgt leermiddelen via Nova College</a:t>
            </a:r>
          </a:p>
          <a:p>
            <a:pPr lvl="2"/>
            <a:endParaRPr lang="nl-NL"/>
          </a:p>
          <a:p>
            <a:pPr lvl="2"/>
            <a:r>
              <a:rPr lang="nl-NL"/>
              <a:t>VO leerling van 16 of 17 jaar </a:t>
            </a:r>
          </a:p>
          <a:p>
            <a:pPr lvl="2"/>
            <a:r>
              <a:rPr lang="nl-NL"/>
              <a:t>In overleg met VO kan 18 jaar</a:t>
            </a:r>
          </a:p>
          <a:p>
            <a:pPr lvl="2"/>
            <a:endParaRPr lang="nl-NL"/>
          </a:p>
          <a:p>
            <a:pPr lvl="2"/>
            <a:r>
              <a:rPr lang="nl-NL"/>
              <a:t>Warme overdracht en contact met VO school over cijfers, presentie en gedrag</a:t>
            </a:r>
          </a:p>
        </p:txBody>
      </p:sp>
      <p:sp>
        <p:nvSpPr>
          <p:cNvPr id="15" name="Tijdelijke aanduiding voor tekst 3">
            <a:extLst>
              <a:ext uri="{FF2B5EF4-FFF2-40B4-BE49-F238E27FC236}">
                <a16:creationId xmlns:a16="http://schemas.microsoft.com/office/drawing/2014/main" id="{78FDC876-AB35-FD6D-4C29-0DF0B5A793E3}"/>
              </a:ext>
            </a:extLst>
          </p:cNvPr>
          <p:cNvSpPr txBox="1">
            <a:spLocks/>
          </p:cNvSpPr>
          <p:nvPr/>
        </p:nvSpPr>
        <p:spPr>
          <a:xfrm>
            <a:off x="6516415" y="1269000"/>
            <a:ext cx="5017699" cy="432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0000" indent="-180000" algn="l" defTabSz="914400" rtl="0" eaLnBrk="1" latinLnBrk="0" hangingPunct="1">
              <a:lnSpc>
                <a:spcPts val="26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0000" indent="-180000" algn="l" defTabSz="914400" rtl="0" eaLnBrk="1" latinLnBrk="0" hangingPunct="1">
              <a:lnSpc>
                <a:spcPts val="26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40000" indent="-180000" algn="l" defTabSz="914400" rtl="0" eaLnBrk="1" latinLnBrk="0" hangingPunct="1">
              <a:lnSpc>
                <a:spcPts val="26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20000" indent="-180000" algn="l" defTabSz="914400" rtl="0" eaLnBrk="1" latinLnBrk="0" hangingPunct="1">
              <a:lnSpc>
                <a:spcPts val="26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00000" indent="-180000" algn="l" defTabSz="914400" rtl="0" eaLnBrk="1" latinLnBrk="0" hangingPunct="1">
              <a:lnSpc>
                <a:spcPts val="26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u="sng"/>
              <a:t>Wet Educatie Beroepsonderwijs (WEB)</a:t>
            </a:r>
          </a:p>
          <a:p>
            <a:pPr lvl="2"/>
            <a:r>
              <a:rPr lang="nl-NL"/>
              <a:t>Betaalt zelf lesgeld</a:t>
            </a:r>
          </a:p>
          <a:p>
            <a:pPr lvl="4"/>
            <a:r>
              <a:rPr lang="nl-NL"/>
              <a:t>Deeltijd via Nova college</a:t>
            </a:r>
          </a:p>
          <a:p>
            <a:pPr lvl="4"/>
            <a:r>
              <a:rPr lang="nl-NL"/>
              <a:t>Voltijd via DUO</a:t>
            </a:r>
          </a:p>
          <a:p>
            <a:pPr lvl="2"/>
            <a:endParaRPr lang="nl-NL"/>
          </a:p>
          <a:p>
            <a:pPr lvl="2"/>
            <a:r>
              <a:rPr lang="nl-NL"/>
              <a:t>Bestelt en betaalt leermiddelen zelf</a:t>
            </a:r>
          </a:p>
          <a:p>
            <a:pPr lvl="2"/>
            <a:endParaRPr lang="nl-NL"/>
          </a:p>
          <a:p>
            <a:pPr lvl="2"/>
            <a:r>
              <a:rPr lang="nl-NL"/>
              <a:t>VO leerling vanaf 18 jaar</a:t>
            </a:r>
          </a:p>
          <a:p>
            <a:pPr lvl="2"/>
            <a:r>
              <a:rPr lang="nl-NL"/>
              <a:t>Leerling zonder VO school vanaf 17 jaar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3596686-D857-CCCB-F1B0-5663DC8AE5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3927E-1E5A-4860-B5CC-C7CE437230F1}" type="slidenum">
              <a:rPr lang="nl-NL" smtClean="0"/>
              <a:pPr/>
              <a:t>16</a:t>
            </a:fld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43A91C9-633F-1E99-F9FE-DC4EE8ADA833}"/>
              </a:ext>
            </a:extLst>
          </p:cNvPr>
          <p:cNvSpPr txBox="1"/>
          <p:nvPr/>
        </p:nvSpPr>
        <p:spPr>
          <a:xfrm>
            <a:off x="10655999" y="6311803"/>
            <a:ext cx="774001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900" dirty="0">
                <a:solidFill>
                  <a:srgbClr val="00B0F0"/>
                </a:solidFill>
              </a:rPr>
              <a:t>2026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4966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31FED0E-61F9-DC41-1D04-81A55C631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Aanmelden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2ABF4D3-0DE7-E765-D965-0A8EFEBA4E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9712" y="1260000"/>
            <a:ext cx="5432078" cy="43200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Student kan zich aanmelden vanaf begin februari via de website (WEB en UBO)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Voor UBO ook aanmelden door de decaan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Intakegesprek wordt ingepland op volgorde van binnenkomst vanaf half mei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Intakegesprekken vinden plaats vanaf half juni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/>
          </a:p>
          <a:p>
            <a:endParaRPr lang="nl-NL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FAAF5757-E8A5-36A4-24E1-F8B330948C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3927E-1E5A-4860-B5CC-C7CE437230F1}" type="slidenum">
              <a:rPr lang="nl-NL" smtClean="0"/>
              <a:pPr/>
              <a:t>17</a:t>
            </a:fld>
            <a:endParaRPr lang="nl-N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8043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ED1B63-C4C9-FC6F-C963-F1E3F6624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560" y="527862"/>
            <a:ext cx="3766242" cy="540000"/>
          </a:xfrm>
        </p:spPr>
        <p:txBody>
          <a:bodyPr>
            <a:normAutofit/>
          </a:bodyPr>
          <a:lstStyle/>
          <a:p>
            <a:r>
              <a:rPr lang="nl-NL"/>
              <a:t>Toelatingsvoorwaarde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320A4FA-C969-F584-AF11-163A9F7B64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41559" y="2530549"/>
            <a:ext cx="4318503" cy="3004914"/>
          </a:xfrm>
        </p:spPr>
        <p:txBody>
          <a:bodyPr anchor="ctr"/>
          <a:lstStyle/>
          <a:p>
            <a:r>
              <a:rPr lang="nl-NL"/>
              <a:t>Tijdens de intake wordt bepaald welk niveau en welke vakken je gaat volgen</a:t>
            </a:r>
          </a:p>
          <a:p>
            <a:r>
              <a:rPr lang="nl-NL"/>
              <a:t>Studenten die opstromen volgen altijd minimaal een tweejarig traject</a:t>
            </a:r>
          </a:p>
          <a:p>
            <a:r>
              <a:rPr lang="nl-NL"/>
              <a:t>Er zijn voorwaarden aan overgang naar het tweede jaar op het Vavo</a:t>
            </a:r>
          </a:p>
          <a:p>
            <a:endParaRPr lang="nl-NL"/>
          </a:p>
          <a:p>
            <a:pPr marL="0" indent="0">
              <a:buNone/>
            </a:pPr>
            <a:endParaRPr lang="nl-NL"/>
          </a:p>
          <a:p>
            <a:endParaRPr lang="nl-NL"/>
          </a:p>
          <a:p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944226BF-F6BE-5BC0-7221-4BC0FF5EC178}"/>
              </a:ext>
            </a:extLst>
          </p:cNvPr>
          <p:cNvSpPr txBox="1"/>
          <p:nvPr/>
        </p:nvSpPr>
        <p:spPr>
          <a:xfrm>
            <a:off x="6436421" y="1067862"/>
            <a:ext cx="5594958" cy="59093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b="1">
                <a:solidFill>
                  <a:srgbClr val="235E9B"/>
                </a:solidFill>
                <a:cs typeface="Arial"/>
              </a:rPr>
              <a:t>Mavo:</a:t>
            </a:r>
            <a:endParaRPr lang="nl-NL">
              <a:solidFill>
                <a:srgbClr val="000000"/>
              </a:solidFill>
              <a:cs typeface="Arial"/>
            </a:endParaRPr>
          </a:p>
          <a:p>
            <a:pPr marL="742950" lvl="1" indent="-285750">
              <a:buFont typeface="Courier New"/>
              <a:buChar char="o"/>
            </a:pPr>
            <a:r>
              <a:rPr lang="nl-NL">
                <a:solidFill>
                  <a:srgbClr val="235E9B"/>
                </a:solidFill>
                <a:cs typeface="Arial"/>
              </a:rPr>
              <a:t>overgangsbewijs 3 naar 4 mavo     </a:t>
            </a:r>
            <a:endParaRPr lang="nl-NL">
              <a:solidFill>
                <a:srgbClr val="000000"/>
              </a:solidFill>
              <a:cs typeface="Arial"/>
            </a:endParaRPr>
          </a:p>
          <a:p>
            <a:pPr marL="742950" lvl="1" indent="-285750">
              <a:buFont typeface="Courier New"/>
              <a:buChar char="o"/>
            </a:pPr>
            <a:r>
              <a:rPr lang="nl-NL">
                <a:solidFill>
                  <a:srgbClr val="235E9B"/>
                </a:solidFill>
                <a:cs typeface="Arial"/>
              </a:rPr>
              <a:t>gezakt voor examen mavo     </a:t>
            </a:r>
            <a:endParaRPr lang="nl-NL">
              <a:solidFill>
                <a:srgbClr val="000000"/>
              </a:solidFill>
              <a:cs typeface="Arial"/>
            </a:endParaRPr>
          </a:p>
          <a:p>
            <a:pPr marL="742950" lvl="1" indent="-285750">
              <a:buFont typeface="Courier New"/>
              <a:buChar char="o"/>
            </a:pPr>
            <a:r>
              <a:rPr lang="nl-NL">
                <a:solidFill>
                  <a:srgbClr val="235E9B"/>
                </a:solidFill>
                <a:cs typeface="Arial"/>
              </a:rPr>
              <a:t>doubleren in 3 havo </a:t>
            </a:r>
          </a:p>
          <a:p>
            <a:endParaRPr lang="nl-NL" b="1">
              <a:solidFill>
                <a:srgbClr val="235E9B"/>
              </a:solidFill>
              <a:cs typeface="Arial"/>
            </a:endParaRPr>
          </a:p>
          <a:p>
            <a:r>
              <a:rPr lang="nl-NL" b="1">
                <a:solidFill>
                  <a:srgbClr val="235E9B"/>
                </a:solidFill>
                <a:cs typeface="Arial"/>
              </a:rPr>
              <a:t>Havo:  </a:t>
            </a:r>
            <a:endParaRPr lang="nl-NL">
              <a:solidFill>
                <a:srgbClr val="000000"/>
              </a:solidFill>
              <a:cs typeface="Arial"/>
            </a:endParaRPr>
          </a:p>
          <a:p>
            <a:pPr marL="742950" lvl="1" indent="-285750">
              <a:buFont typeface="Courier New"/>
              <a:buChar char="o"/>
            </a:pPr>
            <a:r>
              <a:rPr lang="nl-NL">
                <a:solidFill>
                  <a:srgbClr val="235E9B"/>
                </a:solidFill>
                <a:cs typeface="Arial"/>
              </a:rPr>
              <a:t>overgangsbewijs van 4 naar 5 havo</a:t>
            </a:r>
            <a:endParaRPr lang="nl-NL">
              <a:solidFill>
                <a:srgbClr val="000000"/>
              </a:solidFill>
              <a:cs typeface="Arial"/>
            </a:endParaRPr>
          </a:p>
          <a:p>
            <a:pPr marL="742950" lvl="1" indent="-285750">
              <a:buFont typeface="Courier New"/>
              <a:buChar char="o"/>
            </a:pPr>
            <a:r>
              <a:rPr lang="nl-NL">
                <a:solidFill>
                  <a:srgbClr val="235E9B"/>
                </a:solidFill>
                <a:cs typeface="Arial"/>
              </a:rPr>
              <a:t>diploma vmbo-tl</a:t>
            </a:r>
            <a:endParaRPr lang="nl-NL">
              <a:solidFill>
                <a:srgbClr val="000000"/>
              </a:solidFill>
              <a:cs typeface="Arial"/>
            </a:endParaRPr>
          </a:p>
          <a:p>
            <a:pPr marL="742950" lvl="1" indent="-285750">
              <a:buFont typeface="Courier New"/>
              <a:buChar char="o"/>
            </a:pPr>
            <a:r>
              <a:rPr lang="nl-NL">
                <a:solidFill>
                  <a:srgbClr val="235E9B"/>
                </a:solidFill>
                <a:cs typeface="Arial"/>
              </a:rPr>
              <a:t>gezakt voor examen havo</a:t>
            </a:r>
            <a:endParaRPr lang="nl-NL">
              <a:solidFill>
                <a:srgbClr val="000000"/>
              </a:solidFill>
              <a:cs typeface="Arial"/>
            </a:endParaRPr>
          </a:p>
          <a:p>
            <a:pPr marL="742950" lvl="1" indent="-285750">
              <a:buFont typeface="Courier New"/>
              <a:buChar char="o"/>
            </a:pPr>
            <a:r>
              <a:rPr lang="nl-NL">
                <a:solidFill>
                  <a:srgbClr val="235E9B"/>
                </a:solidFill>
                <a:cs typeface="Arial"/>
              </a:rPr>
              <a:t>afstroom vanuit vwo</a:t>
            </a:r>
            <a:endParaRPr lang="nl-NL">
              <a:cs typeface="Arial"/>
            </a:endParaRPr>
          </a:p>
          <a:p>
            <a:endParaRPr lang="nl-NL" b="1">
              <a:solidFill>
                <a:srgbClr val="235E9B"/>
              </a:solidFill>
              <a:cs typeface="Arial"/>
            </a:endParaRPr>
          </a:p>
          <a:p>
            <a:r>
              <a:rPr lang="nl-NL" b="1">
                <a:solidFill>
                  <a:srgbClr val="235E9B"/>
                </a:solidFill>
                <a:cs typeface="Arial"/>
              </a:rPr>
              <a:t>Vwo: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nl-NL">
                <a:solidFill>
                  <a:srgbClr val="235E9B"/>
                </a:solidFill>
                <a:cs typeface="Arial"/>
              </a:rPr>
              <a:t>overgangsbewijs van 5 naar 6 vwo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nl-NL">
                <a:solidFill>
                  <a:srgbClr val="235E9B"/>
                </a:solidFill>
                <a:cs typeface="Arial"/>
              </a:rPr>
              <a:t>diploma havo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nl-NL">
                <a:solidFill>
                  <a:srgbClr val="235E9B"/>
                </a:solidFill>
                <a:cs typeface="Arial"/>
              </a:rPr>
              <a:t>gezakt voor examen vwo</a:t>
            </a:r>
          </a:p>
          <a:p>
            <a:endParaRPr lang="nl-NL" b="1">
              <a:solidFill>
                <a:srgbClr val="235E9B"/>
              </a:solidFill>
              <a:cs typeface="Arial"/>
            </a:endParaRPr>
          </a:p>
          <a:p>
            <a:r>
              <a:rPr lang="nl-NL" b="1">
                <a:solidFill>
                  <a:srgbClr val="235E9B"/>
                </a:solidFill>
                <a:cs typeface="Arial"/>
              </a:rPr>
              <a:t>Overige: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nl-NL">
                <a:solidFill>
                  <a:srgbClr val="235E9B"/>
                </a:solidFill>
                <a:cs typeface="Arial"/>
              </a:rPr>
              <a:t>Individuele beoordeling tijdens de intake</a:t>
            </a:r>
          </a:p>
          <a:p>
            <a:br>
              <a:rPr lang="nl-NL" b="1">
                <a:cs typeface="Arial"/>
              </a:rPr>
            </a:br>
            <a:r>
              <a:rPr lang="nl-NL" b="1">
                <a:solidFill>
                  <a:srgbClr val="235E9B"/>
                </a:solidFill>
                <a:cs typeface="Arial"/>
              </a:rPr>
              <a:t> </a:t>
            </a:r>
            <a:endParaRPr lang="nl-NL"/>
          </a:p>
          <a:p>
            <a:pPr algn="l"/>
            <a:endParaRPr lang="nl-NL">
              <a:cs typeface="Arial"/>
            </a:endParaRP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431314A3-26B8-C754-46B5-7A56F0237F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3927E-1E5A-4860-B5CC-C7CE437230F1}" type="slidenum">
              <a:rPr lang="nl-NL" smtClean="0"/>
              <a:pPr/>
              <a:t>18</a:t>
            </a:fld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54A65BE-6DDB-352C-A85C-B593B6844624}"/>
              </a:ext>
            </a:extLst>
          </p:cNvPr>
          <p:cNvSpPr txBox="1"/>
          <p:nvPr/>
        </p:nvSpPr>
        <p:spPr>
          <a:xfrm>
            <a:off x="10655999" y="6311803"/>
            <a:ext cx="774001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900" dirty="0">
                <a:solidFill>
                  <a:srgbClr val="00B0F0"/>
                </a:solidFill>
              </a:rPr>
              <a:t>2026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7304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5B7A7A-360B-12A1-134B-74CFE2110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Intakegesprek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5D9757C-E144-2884-1B11-83F4387409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20000" y="1260000"/>
            <a:ext cx="10188000" cy="4320000"/>
          </a:xfrm>
        </p:spPr>
        <p:txBody>
          <a:bodyPr vert="horz" lIns="0" tIns="0" rIns="0" bIns="0" rtlCol="0" anchor="t">
            <a:normAutofit/>
          </a:bodyPr>
          <a:lstStyle/>
          <a:p>
            <a:pPr marL="179705" indent="-179705"/>
            <a:r>
              <a:rPr lang="nl-NL" dirty="0"/>
              <a:t>Vanaf medio juni 2026 gesprek van een half uur op locatie van voorkeur</a:t>
            </a:r>
          </a:p>
          <a:p>
            <a:pPr marL="179705" indent="-179705"/>
            <a:endParaRPr lang="nl-NL" dirty="0"/>
          </a:p>
          <a:p>
            <a:pPr marL="179705" indent="-179705"/>
            <a:r>
              <a:rPr lang="nl-NL" dirty="0">
                <a:latin typeface="Arial"/>
                <a:cs typeface="Arial"/>
              </a:rPr>
              <a:t>Gesprek bestaat uit twee onderdelen:</a:t>
            </a:r>
          </a:p>
          <a:p>
            <a:pPr marL="539750" lvl="2" indent="-179705"/>
            <a:r>
              <a:rPr lang="nl-NL" dirty="0"/>
              <a:t>Persoonlijke deel:	</a:t>
            </a:r>
            <a:r>
              <a:rPr lang="nl-NL" dirty="0">
                <a:solidFill>
                  <a:schemeClr val="tx1"/>
                </a:solidFill>
              </a:rPr>
              <a:t>Waarom Vavo? Welke begeleiding heb je nodig? Wat moeten wij weten?</a:t>
            </a:r>
          </a:p>
          <a:p>
            <a:pPr marL="539750" lvl="2" indent="-179705"/>
            <a:r>
              <a:rPr lang="nl-NL" dirty="0">
                <a:latin typeface="Arial"/>
                <a:cs typeface="Arial"/>
              </a:rPr>
              <a:t>Zakelijke deel:            </a:t>
            </a:r>
            <a:r>
              <a:rPr lang="nl-NL" dirty="0">
                <a:solidFill>
                  <a:schemeClr val="tx1"/>
                </a:solidFill>
                <a:latin typeface="Arial"/>
                <a:cs typeface="Arial"/>
              </a:rPr>
              <a:t>Welke niveau? Welke vakken? Hoe ziet je rooster er uit?</a:t>
            </a:r>
          </a:p>
          <a:p>
            <a:pPr marL="539750" lvl="2" indent="-179705"/>
            <a:endParaRPr lang="nl-NL" dirty="0"/>
          </a:p>
          <a:p>
            <a:pPr marL="179705" indent="-179705"/>
            <a:r>
              <a:rPr lang="nl-NL" dirty="0"/>
              <a:t>Na intakegesprek: dossier doorgestuurd naar plaatsingscommissie (PC); de PC neemt het plaatsingsbesluit; dit besluit krijg je via de mail samen met aanvullende informatie opgestuurd. </a:t>
            </a:r>
          </a:p>
          <a:p>
            <a:pPr marL="179705" indent="-179705"/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67D3360-33DC-7654-C152-534A40E127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3927E-1E5A-4860-B5CC-C7CE437230F1}" type="slidenum">
              <a:rPr lang="nl-NL" smtClean="0"/>
              <a:pPr/>
              <a:t>19</a:t>
            </a:fld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1BFDDC7-3450-92AE-5F45-5EDF954DF9EE}"/>
              </a:ext>
            </a:extLst>
          </p:cNvPr>
          <p:cNvSpPr txBox="1"/>
          <p:nvPr/>
        </p:nvSpPr>
        <p:spPr>
          <a:xfrm>
            <a:off x="10655999" y="6311803"/>
            <a:ext cx="774001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900" dirty="0">
                <a:solidFill>
                  <a:srgbClr val="00B0F0"/>
                </a:solidFill>
              </a:rPr>
              <a:t>2026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6278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E1AD45C-E4FE-5189-A5C3-B3BFCCD37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Agenda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70745B2-6B7A-D2AC-8FEF-E1B963CA60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20000" y="1260000"/>
            <a:ext cx="3749675" cy="50688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Wie zijn wij/ wat bieden we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Vakken en roosters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Begeleiding en verwachting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Intake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4EA0F55E-961B-B3D8-EE49-5901CAC3E7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3927E-1E5A-4860-B5CC-C7CE437230F1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4140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36B5B8-5718-FDC3-34D6-19A7B8AC3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999" y="527862"/>
            <a:ext cx="9863164" cy="540000"/>
          </a:xfrm>
        </p:spPr>
        <p:txBody>
          <a:bodyPr>
            <a:normAutofit/>
          </a:bodyPr>
          <a:lstStyle/>
          <a:p>
            <a:r>
              <a:rPr lang="nl-NL">
                <a:latin typeface="Arial"/>
                <a:cs typeface="Arial"/>
              </a:rPr>
              <a:t>Hoe komen we tot een diploma als je gezakt bent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97E104C-4622-72ED-A33B-E12021F4BA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19999" y="1259999"/>
            <a:ext cx="10077077" cy="5026489"/>
          </a:xfrm>
        </p:spPr>
        <p:txBody>
          <a:bodyPr anchor="ctr"/>
          <a:lstStyle/>
          <a:p>
            <a:pPr marL="179705" indent="-179705"/>
            <a:r>
              <a:rPr lang="nl-NL" dirty="0">
                <a:latin typeface="Arial"/>
                <a:cs typeface="Arial"/>
              </a:rPr>
              <a:t>Van de behaalde cijfers moeten alle onvoldoendes overgedaan worden op het Vavo</a:t>
            </a:r>
          </a:p>
          <a:p>
            <a:pPr marL="179705" indent="-179705"/>
            <a:r>
              <a:rPr lang="nl-NL" dirty="0">
                <a:latin typeface="Arial"/>
                <a:cs typeface="Arial"/>
              </a:rPr>
              <a:t>Lichamelijke opvoeding en CKV nemen we niet over</a:t>
            </a:r>
          </a:p>
          <a:p>
            <a:pPr marL="179705" indent="-179705"/>
            <a:r>
              <a:rPr lang="nl-NL" dirty="0"/>
              <a:t>De overige behaalde cijfers nemen we over als vrijstelling</a:t>
            </a:r>
          </a:p>
          <a:p>
            <a:pPr marL="179705" marR="0" lvl="0" indent="-179705" algn="l" defTabSz="914400" rtl="0" eaLnBrk="1" fontAlgn="auto" latinLnBrk="0" hangingPunct="1">
              <a:lnSpc>
                <a:spcPts val="26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235E9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Tijdens de intake wordt gekeken of een vak en/of profielwissel een grotere kans van slagen geeft</a:t>
            </a:r>
          </a:p>
          <a:p>
            <a:pPr marL="179705" indent="-179705"/>
            <a:endParaRPr lang="nl-NL" dirty="0"/>
          </a:p>
          <a:p>
            <a:pPr marL="0" indent="0">
              <a:buNone/>
            </a:pPr>
            <a:r>
              <a:rPr lang="nl-NL" dirty="0">
                <a:solidFill>
                  <a:schemeClr val="tx1"/>
                </a:solidFill>
              </a:rPr>
              <a:t>   </a:t>
            </a:r>
            <a:r>
              <a:rPr lang="nl-NL" u="sng" dirty="0">
                <a:solidFill>
                  <a:schemeClr val="tx1"/>
                </a:solidFill>
              </a:rPr>
              <a:t>Relevant is steeds:</a:t>
            </a:r>
          </a:p>
          <a:p>
            <a:pPr marL="180000" lvl="1" indent="0">
              <a:buNone/>
            </a:pPr>
            <a:r>
              <a:rPr lang="nl-NL" dirty="0"/>
              <a:t>	</a:t>
            </a:r>
            <a:r>
              <a:rPr lang="nl-NL" dirty="0">
                <a:solidFill>
                  <a:schemeClr val="tx1"/>
                </a:solidFill>
              </a:rPr>
              <a:t>--het gekozen pakket, traject moet kansrijk als ook reëel zijn/blijven</a:t>
            </a:r>
          </a:p>
          <a:p>
            <a:pPr marL="180000" lvl="1" indent="0">
              <a:buNone/>
            </a:pPr>
            <a:r>
              <a:rPr lang="nl-NL" dirty="0">
                <a:solidFill>
                  <a:schemeClr val="tx1"/>
                </a:solidFill>
              </a:rPr>
              <a:t>	--student moet voor een vak ‘</a:t>
            </a:r>
            <a:r>
              <a:rPr lang="nl-NL" dirty="0" err="1">
                <a:solidFill>
                  <a:schemeClr val="tx1"/>
                </a:solidFill>
              </a:rPr>
              <a:t>slaagbaar</a:t>
            </a:r>
            <a:r>
              <a:rPr lang="nl-NL" dirty="0">
                <a:solidFill>
                  <a:schemeClr val="tx1"/>
                </a:solidFill>
              </a:rPr>
              <a:t>’ zijn</a:t>
            </a:r>
          </a:p>
          <a:p>
            <a:pPr marL="180000" lvl="1" indent="0">
              <a:buNone/>
            </a:pPr>
            <a:r>
              <a:rPr lang="nl-NL" dirty="0">
                <a:solidFill>
                  <a:schemeClr val="tx1"/>
                </a:solidFill>
              </a:rPr>
              <a:t>	</a:t>
            </a:r>
            <a:r>
              <a:rPr lang="nl-NL">
                <a:solidFill>
                  <a:schemeClr val="tx1"/>
                </a:solidFill>
              </a:rPr>
              <a:t>--belasting (</a:t>
            </a:r>
            <a:r>
              <a:rPr lang="nl-NL" dirty="0">
                <a:solidFill>
                  <a:schemeClr val="tx1"/>
                </a:solidFill>
              </a:rPr>
              <a:t>wat moet je </a:t>
            </a:r>
            <a:r>
              <a:rPr lang="nl-NL">
                <a:solidFill>
                  <a:schemeClr val="tx1"/>
                </a:solidFill>
              </a:rPr>
              <a:t>doen) / belastbaarheid </a:t>
            </a:r>
            <a:r>
              <a:rPr lang="nl-NL" dirty="0">
                <a:solidFill>
                  <a:schemeClr val="tx1"/>
                </a:solidFill>
              </a:rPr>
              <a:t>(wat kun je aan) moet in balans zijn/blijven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E46FBE39-DE38-A51A-7C6C-0FE9A9F7FC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3927E-1E5A-4860-B5CC-C7CE437230F1}" type="slidenum">
              <a:rPr lang="nl-NL" smtClean="0"/>
              <a:pPr/>
              <a:t>20</a:t>
            </a:fld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DE392B2-A285-EEBB-E86A-961033E3821E}"/>
              </a:ext>
            </a:extLst>
          </p:cNvPr>
          <p:cNvSpPr txBox="1"/>
          <p:nvPr/>
        </p:nvSpPr>
        <p:spPr>
          <a:xfrm>
            <a:off x="10655999" y="6311803"/>
            <a:ext cx="774001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900" dirty="0">
                <a:solidFill>
                  <a:srgbClr val="00B0F0"/>
                </a:solidFill>
              </a:rPr>
              <a:t>2026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85010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BCF9E3-4D16-7B37-6756-F264F9667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Twee voorbeelden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28F935E-3A4D-13D3-2F04-D7468E98E4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50BC702-58D1-5FA5-5319-4DC5C03D695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1295"/>
          <a:stretch/>
        </p:blipFill>
        <p:spPr>
          <a:xfrm>
            <a:off x="0" y="1067862"/>
            <a:ext cx="5890787" cy="3008725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F7DDF499-2819-A549-18D5-ED665F06B156}"/>
              </a:ext>
            </a:extLst>
          </p:cNvPr>
          <p:cNvSpPr/>
          <p:nvPr/>
        </p:nvSpPr>
        <p:spPr>
          <a:xfrm>
            <a:off x="5966233" y="1067861"/>
            <a:ext cx="6150319" cy="276175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/>
              <a:t>Advies voorbeeld 1: </a:t>
            </a:r>
          </a:p>
          <a:p>
            <a:r>
              <a:rPr lang="nl-NL"/>
              <a:t>Nederlands, Engels en Economie worden bij </a:t>
            </a:r>
            <a:r>
              <a:rPr lang="nl-NL" err="1"/>
              <a:t>Vavo</a:t>
            </a:r>
            <a:r>
              <a:rPr lang="nl-NL"/>
              <a:t> gevolgd</a:t>
            </a:r>
          </a:p>
          <a:p>
            <a:r>
              <a:rPr lang="nl-NL"/>
              <a:t>Combinatiecijfer wordt: Maatschappijleer en PWS </a:t>
            </a:r>
          </a:p>
          <a:p>
            <a:endParaRPr lang="nl-NL"/>
          </a:p>
          <a:p>
            <a:r>
              <a:rPr lang="nl-NL"/>
              <a:t>Om te slagen: </a:t>
            </a:r>
          </a:p>
          <a:p>
            <a:r>
              <a:rPr lang="nl-NL"/>
              <a:t>2x eindcijfer 5 worden weggewerkt waarbij er 1 weg moet bij de kernvakken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5F1C47A4-9C6E-93AF-1EBB-F75FE285C350}"/>
              </a:ext>
            </a:extLst>
          </p:cNvPr>
          <p:cNvSpPr/>
          <p:nvPr/>
        </p:nvSpPr>
        <p:spPr>
          <a:xfrm>
            <a:off x="5966233" y="4067996"/>
            <a:ext cx="6150319" cy="276175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/>
              <a:t>Advies voorbeeld 2: </a:t>
            </a:r>
          </a:p>
          <a:p>
            <a:r>
              <a:rPr lang="nl-NL"/>
              <a:t>Wiskunde A, Scheikunde en Biologie worden gevolgd op </a:t>
            </a:r>
            <a:r>
              <a:rPr lang="nl-NL" err="1"/>
              <a:t>Vavo</a:t>
            </a:r>
            <a:endParaRPr lang="nl-NL"/>
          </a:p>
          <a:p>
            <a:endParaRPr lang="nl-NL"/>
          </a:p>
          <a:p>
            <a:r>
              <a:rPr lang="nl-NL"/>
              <a:t>Economie wordt vervangen door Informatica</a:t>
            </a:r>
          </a:p>
          <a:p>
            <a:r>
              <a:rPr lang="nl-NL"/>
              <a:t>Combinatiecijfer wordt: Maatschappij + Literatuur + PWS</a:t>
            </a:r>
          </a:p>
          <a:p>
            <a:endParaRPr lang="nl-NL"/>
          </a:p>
          <a:p>
            <a:r>
              <a:rPr lang="nl-NL"/>
              <a:t>Om te slagen:</a:t>
            </a:r>
          </a:p>
          <a:p>
            <a:r>
              <a:rPr lang="nl-NL"/>
              <a:t>Maximaal 1x5 en 1x 4 + opletten op CE gemiddelde</a:t>
            </a:r>
          </a:p>
          <a:p>
            <a:endParaRPr lang="nl-NL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A4FE0E76-6338-307F-83AB-7A8098096D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054479"/>
            <a:ext cx="5890787" cy="2776856"/>
          </a:xfrm>
          <a:prstGeom prst="rect">
            <a:avLst/>
          </a:prstGeom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B1A05C2-7F49-A7CD-BB36-E58320260E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3927E-1E5A-4860-B5CC-C7CE437230F1}" type="slidenum">
              <a:rPr lang="nl-NL" smtClean="0"/>
              <a:pPr/>
              <a:t>21</a:t>
            </a:fld>
            <a:endParaRPr lang="nl-N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76950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138F1F1-0CCC-18BD-175C-EA9B4A813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Kosten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94544A6-9C84-AAA9-275E-7E07E250C3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20000" y="1260000"/>
            <a:ext cx="4228539" cy="547577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UBO:	via VO-school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WEB:</a:t>
            </a:r>
          </a:p>
          <a:p>
            <a:pPr marL="645750" lvl="2" indent="-285750">
              <a:buFont typeface="Arial" panose="020B0604020202020204" pitchFamily="34" charset="0"/>
              <a:buChar char="•"/>
            </a:pPr>
            <a:r>
              <a:rPr lang="nl-NL" dirty="0"/>
              <a:t>Deeltijd: </a:t>
            </a:r>
            <a:r>
              <a:rPr lang="nl-NL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€ 0,97 voor elke 45 minuten onderwijs = ongeveer </a:t>
            </a:r>
            <a:r>
              <a:rPr lang="nl-NL" b="0" i="0" dirty="0">
                <a:effectLst/>
                <a:latin typeface="Rijksoverheid Sans"/>
              </a:rPr>
              <a:t>€ 43 per 45 minuten per jaar</a:t>
            </a:r>
            <a:endParaRPr lang="nl-NL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645750" lvl="2" indent="-285750">
              <a:buFont typeface="Arial" panose="020B0604020202020204" pitchFamily="34" charset="0"/>
              <a:buChar char="•"/>
            </a:pPr>
            <a:r>
              <a:rPr lang="nl-NL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Voltijd: </a:t>
            </a:r>
            <a:r>
              <a:rPr lang="nl-NL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€ 1.458 per schooljaar</a:t>
            </a:r>
          </a:p>
          <a:p>
            <a:pPr marL="645750" lvl="2" indent="-285750">
              <a:buFont typeface="Arial" panose="020B0604020202020204" pitchFamily="34" charset="0"/>
              <a:buChar char="•"/>
            </a:pPr>
            <a:endParaRPr lang="nl-NL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Boeken: ga uit van een bedrag tussen de € 75 en € 200 per vak</a:t>
            </a:r>
          </a:p>
          <a:p>
            <a:pPr marL="465750" lvl="1" indent="-285750">
              <a:buFont typeface="Arial" panose="020B0604020202020204" pitchFamily="34" charset="0"/>
              <a:buChar char="•"/>
            </a:pPr>
            <a:endParaRPr lang="nl-N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65750" lvl="1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B3F1ECC4-1370-E1F9-F5F9-CB6990534F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3927E-1E5A-4860-B5CC-C7CE437230F1}" type="slidenum">
              <a:rPr lang="nl-NL" smtClean="0"/>
              <a:pPr/>
              <a:t>22</a:t>
            </a:fld>
            <a:endParaRPr lang="nl-N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162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712DFFB-9EB0-1524-FA64-3E9DAE22A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AF01991-287F-2CA7-A5FC-38CE8A6710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  <a:p>
            <a:endParaRPr lang="nl-NL"/>
          </a:p>
          <a:p>
            <a:endParaRPr lang="nl-NL"/>
          </a:p>
          <a:p>
            <a:r>
              <a:rPr lang="nl-NL" sz="4400"/>
              <a:t>Vragen?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A4773376-BB37-9143-6547-932EA3105E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3927E-1E5A-4860-B5CC-C7CE437230F1}" type="slidenum">
              <a:rPr lang="nl-NL" smtClean="0"/>
              <a:pPr/>
              <a:t>23</a:t>
            </a:fld>
            <a:endParaRPr lang="nl-N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44460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8334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40091B-8536-D329-37D7-F4AC3D1FE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Wij zijn Nova college Vavo </a:t>
            </a:r>
            <a:br>
              <a:rPr lang="nl-NL"/>
            </a:br>
            <a:r>
              <a:rPr lang="nl-NL"/>
              <a:t>Eén school op drie locaties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E4F8A81-F400-3696-2BAC-0212352B5A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9956" y="3929204"/>
            <a:ext cx="11371152" cy="1650796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nl-NL" b="1">
                <a:latin typeface="Arial"/>
                <a:cs typeface="Arial"/>
              </a:rPr>
              <a:t>Amstelveen	(DP)  	Haarlem		(TS)		        Hoofddorp  (JL)</a:t>
            </a:r>
            <a:br>
              <a:rPr lang="nl-NL"/>
            </a:br>
            <a:r>
              <a:rPr lang="nl-NL">
                <a:latin typeface="Arial"/>
                <a:cs typeface="Arial"/>
              </a:rPr>
              <a:t>De Parelvisserslaan 1		Tetterodestraat 109		        Jadelaan 20</a:t>
            </a:r>
          </a:p>
          <a:p>
            <a:pPr marL="0" indent="0">
              <a:buNone/>
            </a:pPr>
            <a:r>
              <a:rPr lang="nl-NL">
                <a:latin typeface="Arial"/>
                <a:cs typeface="Arial"/>
              </a:rPr>
              <a:t>350-400 Vavo studenten		500-550 Vavo studenten		         275-325 Vavo studenten</a:t>
            </a:r>
          </a:p>
          <a:p>
            <a:pPr marL="0" indent="0">
              <a:buNone/>
            </a:pPr>
            <a:r>
              <a:rPr lang="nl-NL"/>
              <a:t>VAVO, ISK, My Talent 		VAVO, CEB			         VAVO, ICT</a:t>
            </a:r>
          </a:p>
        </p:txBody>
      </p:sp>
      <p:pic>
        <p:nvPicPr>
          <p:cNvPr id="8" name="Afbeelding 7" descr="Afbeelding met gebouw, buiten, venster">
            <a:extLst>
              <a:ext uri="{FF2B5EF4-FFF2-40B4-BE49-F238E27FC236}">
                <a16:creationId xmlns:a16="http://schemas.microsoft.com/office/drawing/2014/main" id="{8FA1B4A5-CA1A-EBA7-DEA1-F10C23ADAA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946" y="1504771"/>
            <a:ext cx="3922284" cy="1743075"/>
          </a:xfrm>
          <a:prstGeom prst="rect">
            <a:avLst/>
          </a:prstGeom>
        </p:spPr>
      </p:pic>
      <p:pic>
        <p:nvPicPr>
          <p:cNvPr id="5" name="Afbeelding 4" descr="Afbeelding met tekst, hemel, buitenshuis, weg&#10;&#10;Automatisch gegenereerde beschrijving">
            <a:extLst>
              <a:ext uri="{FF2B5EF4-FFF2-40B4-BE49-F238E27FC236}">
                <a16:creationId xmlns:a16="http://schemas.microsoft.com/office/drawing/2014/main" id="{A04E67D0-BBA4-8431-7E14-EC723737D9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246" y="1504773"/>
            <a:ext cx="3841754" cy="1743076"/>
          </a:xfrm>
          <a:prstGeom prst="rect">
            <a:avLst/>
          </a:prstGeom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F57946FA-E567-26D2-93E7-95D8010791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3927E-1E5A-4860-B5CC-C7CE437230F1}" type="slidenum">
              <a:rPr lang="nl-NL" smtClean="0"/>
              <a:pPr/>
              <a:t>3</a:t>
            </a:fld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D7190EA-D4EE-49BD-4370-78FB2EEA71B9}"/>
              </a:ext>
            </a:extLst>
          </p:cNvPr>
          <p:cNvSpPr txBox="1"/>
          <p:nvPr/>
        </p:nvSpPr>
        <p:spPr>
          <a:xfrm>
            <a:off x="10655999" y="6311803"/>
            <a:ext cx="774001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900" dirty="0">
                <a:solidFill>
                  <a:srgbClr val="00B0F0"/>
                </a:solidFill>
              </a:rPr>
              <a:t>2026</a:t>
            </a:r>
          </a:p>
        </p:txBody>
      </p:sp>
      <p:pic>
        <p:nvPicPr>
          <p:cNvPr id="9" name="Afbeelding 8" descr="Afbeelding met buitenshuis, hemel, boom, weg&#10;&#10;Door AI gegenereerde inhoud is mogelijk onjuist.">
            <a:extLst>
              <a:ext uri="{FF2B5EF4-FFF2-40B4-BE49-F238E27FC236}">
                <a16:creationId xmlns:a16="http://schemas.microsoft.com/office/drawing/2014/main" id="{7235361A-388E-EE48-9D05-B446317B16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56" y="1485088"/>
            <a:ext cx="2617169" cy="17430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6875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76D31A-2761-6B44-4F85-6A7B162FC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0" y="527862"/>
            <a:ext cx="9036000" cy="816306"/>
          </a:xfrm>
        </p:spPr>
        <p:txBody>
          <a:bodyPr>
            <a:normAutofit fontScale="90000"/>
          </a:bodyPr>
          <a:lstStyle/>
          <a:p>
            <a:r>
              <a:rPr lang="nl-NL" dirty="0">
                <a:latin typeface="Arial"/>
                <a:cs typeface="Arial"/>
              </a:rPr>
              <a:t>Vavo  </a:t>
            </a:r>
            <a:br>
              <a:rPr lang="nl-NL" dirty="0">
                <a:latin typeface="Arial"/>
                <a:cs typeface="Arial"/>
              </a:rPr>
            </a:br>
            <a:r>
              <a:rPr lang="nl-NL" dirty="0">
                <a:solidFill>
                  <a:srgbClr val="FF0000"/>
                </a:solidFill>
                <a:latin typeface="Arial"/>
                <a:cs typeface="Arial"/>
              </a:rPr>
              <a:t>V</a:t>
            </a:r>
            <a:r>
              <a:rPr lang="nl-NL" dirty="0">
                <a:latin typeface="Arial"/>
                <a:cs typeface="Arial"/>
              </a:rPr>
              <a:t>oortgezet </a:t>
            </a:r>
            <a:r>
              <a:rPr lang="nl-NL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lang="nl-NL" dirty="0">
                <a:latin typeface="Arial"/>
                <a:cs typeface="Arial"/>
              </a:rPr>
              <a:t>lgemeen </a:t>
            </a:r>
            <a:r>
              <a:rPr lang="nl-NL" dirty="0">
                <a:solidFill>
                  <a:srgbClr val="FF0000"/>
                </a:solidFill>
                <a:latin typeface="Arial"/>
                <a:cs typeface="Arial"/>
              </a:rPr>
              <a:t>V</a:t>
            </a:r>
            <a:r>
              <a:rPr lang="nl-NL" dirty="0">
                <a:latin typeface="Arial"/>
                <a:cs typeface="Arial"/>
              </a:rPr>
              <a:t>olwassenen </a:t>
            </a:r>
            <a:r>
              <a:rPr lang="nl-NL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lang="nl-NL" dirty="0">
                <a:latin typeface="Arial"/>
                <a:cs typeface="Arial"/>
              </a:rPr>
              <a:t>nderwijs</a:t>
            </a:r>
            <a:br>
              <a:rPr lang="nl-NL" dirty="0"/>
            </a:b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0151819-8253-3C7D-28C0-83811BFD35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Een diploma halen op een passend niveau, met passend profiel </a:t>
            </a:r>
          </a:p>
          <a:p>
            <a:r>
              <a:rPr lang="nl-NL" dirty="0"/>
              <a:t>Certificaten behalen voor vervolgopleiding (</a:t>
            </a:r>
            <a:r>
              <a:rPr lang="nl-NL" dirty="0" err="1"/>
              <a:t>herprofileren</a:t>
            </a:r>
            <a:r>
              <a:rPr lang="nl-NL" dirty="0"/>
              <a:t>) </a:t>
            </a:r>
          </a:p>
          <a:p>
            <a:endParaRPr lang="nl-NL" dirty="0"/>
          </a:p>
          <a:p>
            <a:r>
              <a:rPr lang="nl-NL" dirty="0"/>
              <a:t>Aantal vakken naar wens en behoefte waar mogelijk met een maximum van 4</a:t>
            </a:r>
          </a:p>
          <a:p>
            <a:endParaRPr lang="nl-NL" dirty="0"/>
          </a:p>
          <a:p>
            <a:r>
              <a:rPr lang="nl-NL" dirty="0"/>
              <a:t>Alvast studeren: 1 vak om mavo af te ronden tijdens mbo opleiding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94CA46D7-B394-4BAB-1DE9-6C35A0DA7F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3927E-1E5A-4860-B5CC-C7CE437230F1}" type="slidenum">
              <a:rPr lang="nl-NL" smtClean="0"/>
              <a:pPr/>
              <a:t>4</a:t>
            </a:fld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CB6C734E-EC94-71A9-31E9-AC8CBBA5CCDA}"/>
              </a:ext>
            </a:extLst>
          </p:cNvPr>
          <p:cNvSpPr txBox="1"/>
          <p:nvPr/>
        </p:nvSpPr>
        <p:spPr>
          <a:xfrm>
            <a:off x="10655999" y="6311803"/>
            <a:ext cx="774001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900" dirty="0">
                <a:solidFill>
                  <a:srgbClr val="00B0F0"/>
                </a:solidFill>
              </a:rPr>
              <a:t>2026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4590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4CBBF76-9B2C-D410-8267-7F864AC79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Wat bieden wij: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50865DB-19CE-66CA-9E55-D044C0EA0A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7745" y="1069200"/>
            <a:ext cx="5695222" cy="48744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Programma met schoolexamens (SE) en centraal schriftelijke examens (CSE)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Certificaat van het Nova College Vavo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Diploma van het Nova College Vavo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Meer of minder vakken volgen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Vakken volgen op verschillende niveaus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>
                <a:latin typeface="Arial"/>
                <a:cs typeface="Arial"/>
              </a:rPr>
              <a:t>Vakken volgen bij ons en via het staatsexamen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Leren in eigen tempo: examens in een 2-jarig of meerjarig traject</a:t>
            </a:r>
          </a:p>
          <a:p>
            <a:r>
              <a:rPr lang="nl-NL"/>
              <a:t> 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C1EF699A-2937-5863-E435-67C5AB2E94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3927E-1E5A-4860-B5CC-C7CE437230F1}" type="slidenum">
              <a:rPr lang="nl-NL" smtClean="0"/>
              <a:pPr/>
              <a:t>5</a:t>
            </a:fld>
            <a:endParaRPr lang="nl-N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780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872BC12D-C862-B37D-63C6-A15B8780DF17}"/>
              </a:ext>
            </a:extLst>
          </p:cNvPr>
          <p:cNvSpPr/>
          <p:nvPr/>
        </p:nvSpPr>
        <p:spPr>
          <a:xfrm>
            <a:off x="0" y="2541181"/>
            <a:ext cx="12192000" cy="125464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/>
              <a:t>Vakken en roosters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1221B19F-F677-EDDE-594B-5518EB2DDB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3927E-1E5A-4860-B5CC-C7CE437230F1}" type="slidenum">
              <a:rPr lang="nl-NL" smtClean="0"/>
              <a:pPr/>
              <a:t>6</a:t>
            </a:fld>
            <a:endParaRPr lang="nl-N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0413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8B4049-44E9-7916-73D3-BE237E3F8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Vakken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62B0608-4462-8A4E-E37C-54C26D79E0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20000" y="1067861"/>
            <a:ext cx="9036000" cy="5559275"/>
          </a:xfrm>
        </p:spPr>
        <p:txBody>
          <a:bodyPr vert="horz" lIns="0" tIns="0" rIns="0" bIns="0" rtlCol="0" anchor="t">
            <a:normAutofit/>
          </a:bodyPr>
          <a:lstStyle/>
          <a:p>
            <a:pPr marL="179705" indent="-179705"/>
            <a:r>
              <a:rPr lang="nl-NL"/>
              <a:t>Dezelfde vakken als in het VO</a:t>
            </a:r>
          </a:p>
          <a:p>
            <a:pPr marL="179705" indent="-179705"/>
            <a:r>
              <a:rPr lang="nl-NL"/>
              <a:t>HAVO en VWO maximaal 4 vakken per jaar</a:t>
            </a:r>
          </a:p>
          <a:p>
            <a:pPr marL="179705" indent="-179705"/>
            <a:r>
              <a:rPr lang="nl-NL"/>
              <a:t>Wat je gaat doen per vak, kan je vinden op: novacollege.nl/info/</a:t>
            </a:r>
            <a:r>
              <a:rPr lang="nl-NL" err="1"/>
              <a:t>vavo</a:t>
            </a:r>
            <a:r>
              <a:rPr lang="nl-NL"/>
              <a:t>-vakken/</a:t>
            </a:r>
          </a:p>
          <a:p>
            <a:pPr marL="179705" indent="-179705"/>
            <a:endParaRPr lang="nl-NL"/>
          </a:p>
          <a:p>
            <a:pPr marL="179705" indent="-179705"/>
            <a:endParaRPr lang="nl-NL"/>
          </a:p>
          <a:p>
            <a:pPr marL="179705" indent="-179705"/>
            <a:endParaRPr lang="nl-NL"/>
          </a:p>
          <a:p>
            <a:pPr marL="179705" indent="-179705"/>
            <a:endParaRPr lang="nl-NL"/>
          </a:p>
          <a:p>
            <a:pPr marL="179705" indent="-179705"/>
            <a:endParaRPr lang="nl-NL"/>
          </a:p>
          <a:p>
            <a:pPr marL="179705" indent="-179705"/>
            <a:endParaRPr lang="nl-NL"/>
          </a:p>
          <a:p>
            <a:pPr marL="179705" indent="-179705"/>
            <a:endParaRPr lang="nl-NL"/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E4837648-1CE0-1F7D-A8DC-84CCD5C8C2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423021"/>
              </p:ext>
            </p:extLst>
          </p:nvPr>
        </p:nvGraphicFramePr>
        <p:xfrm>
          <a:off x="1620000" y="2448879"/>
          <a:ext cx="9632260" cy="3523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8065">
                  <a:extLst>
                    <a:ext uri="{9D8B030D-6E8A-4147-A177-3AD203B41FA5}">
                      <a16:colId xmlns:a16="http://schemas.microsoft.com/office/drawing/2014/main" val="923228728"/>
                    </a:ext>
                  </a:extLst>
                </a:gridCol>
                <a:gridCol w="2408065">
                  <a:extLst>
                    <a:ext uri="{9D8B030D-6E8A-4147-A177-3AD203B41FA5}">
                      <a16:colId xmlns:a16="http://schemas.microsoft.com/office/drawing/2014/main" val="47310104"/>
                    </a:ext>
                  </a:extLst>
                </a:gridCol>
                <a:gridCol w="2408065">
                  <a:extLst>
                    <a:ext uri="{9D8B030D-6E8A-4147-A177-3AD203B41FA5}">
                      <a16:colId xmlns:a16="http://schemas.microsoft.com/office/drawing/2014/main" val="2508702728"/>
                    </a:ext>
                  </a:extLst>
                </a:gridCol>
                <a:gridCol w="2408065">
                  <a:extLst>
                    <a:ext uri="{9D8B030D-6E8A-4147-A177-3AD203B41FA5}">
                      <a16:colId xmlns:a16="http://schemas.microsoft.com/office/drawing/2014/main" val="4092482617"/>
                    </a:ext>
                  </a:extLst>
                </a:gridCol>
              </a:tblGrid>
              <a:tr h="36885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7740654"/>
                  </a:ext>
                </a:extLst>
              </a:tr>
              <a:tr h="368850">
                <a:tc>
                  <a:txBody>
                    <a:bodyPr/>
                    <a:lstStyle/>
                    <a:p>
                      <a:r>
                        <a:rPr lang="nl-NL"/>
                        <a:t>Aardrijkskunde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Frans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Maatschappijleer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Rekenen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3796814"/>
                  </a:ext>
                </a:extLst>
              </a:tr>
              <a:tr h="368850">
                <a:tc>
                  <a:txBody>
                    <a:bodyPr/>
                    <a:lstStyle/>
                    <a:p>
                      <a:r>
                        <a:rPr lang="nl-NL"/>
                        <a:t>Bedrijfseconomie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Geschiedenis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err="1"/>
                        <a:t>NaSk</a:t>
                      </a:r>
                      <a:r>
                        <a:rPr lang="nl-NL"/>
                        <a:t> 1 (DP/TS)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Scheikunde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712779"/>
                  </a:ext>
                </a:extLst>
              </a:tr>
              <a:tr h="368850">
                <a:tc>
                  <a:txBody>
                    <a:bodyPr/>
                    <a:lstStyle/>
                    <a:p>
                      <a:r>
                        <a:rPr lang="nl-NL"/>
                        <a:t>Biologie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IFT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err="1"/>
                        <a:t>NaSk</a:t>
                      </a:r>
                      <a:r>
                        <a:rPr lang="nl-NL"/>
                        <a:t> 2 (TS)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Spaans elementair (DP/TS)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3654635"/>
                  </a:ext>
                </a:extLst>
              </a:tr>
              <a:tr h="368850">
                <a:tc>
                  <a:txBody>
                    <a:bodyPr/>
                    <a:lstStyle/>
                    <a:p>
                      <a:r>
                        <a:rPr lang="nl-NL"/>
                        <a:t>Duits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Informatica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Natuurkunde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Wiskunde 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7290851"/>
                  </a:ext>
                </a:extLst>
              </a:tr>
              <a:tr h="368850">
                <a:tc>
                  <a:txBody>
                    <a:bodyPr/>
                    <a:lstStyle/>
                    <a:p>
                      <a:r>
                        <a:rPr lang="nl-NL"/>
                        <a:t>Economie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Kunst (DP/TS)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Nederlands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Wiskunde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8279674"/>
                  </a:ext>
                </a:extLst>
              </a:tr>
              <a:tr h="398909">
                <a:tc>
                  <a:txBody>
                    <a:bodyPr/>
                    <a:lstStyle/>
                    <a:p>
                      <a:r>
                        <a:rPr lang="nl-NL"/>
                        <a:t>Engels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Maatschappijkunde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NLT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/>
                        <a:t>Wiskunde C (TS)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7585749"/>
                  </a:ext>
                </a:extLst>
              </a:tr>
              <a:tr h="368850">
                <a:tc>
                  <a:txBody>
                    <a:bodyPr/>
                    <a:lstStyle/>
                    <a:p>
                      <a:r>
                        <a:rPr lang="nl-NL"/>
                        <a:t>Filosofie (TS/JL)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Maatschappij- wetenschappen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PWS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Wiskunde (Mavo)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452340"/>
                  </a:ext>
                </a:extLst>
              </a:tr>
            </a:tbl>
          </a:graphicData>
        </a:graphic>
      </p:graphicFrame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B9811A47-0E85-8C19-2D4B-24E4D5D49C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3927E-1E5A-4860-B5CC-C7CE437230F1}" type="slidenum">
              <a:rPr lang="nl-NL" smtClean="0"/>
              <a:pPr/>
              <a:t>7</a:t>
            </a:fld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60E04B8-B9F1-8841-74A1-AF9F4658DB34}"/>
              </a:ext>
            </a:extLst>
          </p:cNvPr>
          <p:cNvSpPr txBox="1"/>
          <p:nvPr/>
        </p:nvSpPr>
        <p:spPr>
          <a:xfrm>
            <a:off x="10655999" y="6311803"/>
            <a:ext cx="774001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900" dirty="0">
                <a:solidFill>
                  <a:srgbClr val="00B0F0"/>
                </a:solidFill>
              </a:rPr>
              <a:t>2026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5837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03C160-99EE-ABA0-0C4F-8CCA477F9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Maatwerkuren (bijles)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D6B78E2-3859-D6F7-B7A6-F13B726EC1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689" y="1260000"/>
            <a:ext cx="10873211" cy="4656168"/>
          </a:xfrm>
        </p:spPr>
        <p:txBody>
          <a:bodyPr/>
          <a:lstStyle/>
          <a:p>
            <a:pPr lvl="5"/>
            <a:r>
              <a:rPr lang="nl-NL" b="1" i="1" dirty="0"/>
              <a:t>Kader: vakdocent aanwezig</a:t>
            </a:r>
          </a:p>
          <a:p>
            <a:pPr marL="2286000" lvl="5" indent="0">
              <a:buNone/>
            </a:pPr>
            <a:r>
              <a:rPr lang="nl-NL" b="1" i="1" dirty="0"/>
              <a:t>	--herhaling / verduidelijking van de les- en leerstof</a:t>
            </a:r>
          </a:p>
          <a:p>
            <a:pPr marL="2286000" lvl="5" indent="0">
              <a:buNone/>
            </a:pPr>
            <a:r>
              <a:rPr lang="nl-NL" b="1" i="1" dirty="0"/>
              <a:t>	--werken aan en herstellen van basiskennis</a:t>
            </a:r>
          </a:p>
          <a:p>
            <a:pPr marL="2286000" lvl="5" indent="0">
              <a:buNone/>
            </a:pPr>
            <a:r>
              <a:rPr lang="nl-NL" b="1" i="1" dirty="0"/>
              <a:t>	--werken aan huiswerk</a:t>
            </a:r>
          </a:p>
          <a:p>
            <a:r>
              <a:rPr lang="nl-NL" dirty="0"/>
              <a:t>Extra ondersteuning/ maatwerk voor kernvakken en profielvakken op de HAVO:</a:t>
            </a:r>
          </a:p>
          <a:p>
            <a:pPr lvl="2"/>
            <a:r>
              <a:rPr lang="nl-NL" dirty="0"/>
              <a:t>Nederlands, Engels, Wiskunde A, Natuurkunde, Scheikunde, Biologie, Geschiedenis, Economie</a:t>
            </a:r>
          </a:p>
          <a:p>
            <a:r>
              <a:rPr lang="nl-NL" dirty="0"/>
              <a:t>Extra ondersteuning/ maatwerk voor Nederlands en Wiskunde op de MAVO.</a:t>
            </a:r>
          </a:p>
          <a:p>
            <a:r>
              <a:rPr lang="nl-NL" dirty="0"/>
              <a:t>90 minuten per vak extra voor Maatwerkuren</a:t>
            </a:r>
          </a:p>
          <a:p>
            <a:r>
              <a:rPr lang="nl-NL" dirty="0"/>
              <a:t>Afhankelijk van beschikbaarheid ook bijlessen in het studiecentrum. </a:t>
            </a:r>
          </a:p>
          <a:p>
            <a:r>
              <a:rPr lang="nl-NL" dirty="0"/>
              <a:t>In- en </a:t>
            </a:r>
            <a:r>
              <a:rPr lang="nl-NL" dirty="0" err="1"/>
              <a:t>uitsroommoment</a:t>
            </a:r>
            <a:r>
              <a:rPr lang="nl-NL" dirty="0"/>
              <a:t> per periode bespreekbaar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9F3B964A-6F3B-8558-08AD-CE314BCC2E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3927E-1E5A-4860-B5CC-C7CE437230F1}" type="slidenum">
              <a:rPr lang="nl-NL" smtClean="0"/>
              <a:pPr/>
              <a:t>8</a:t>
            </a:fld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666C55C9-349B-BFEE-9E16-DD683BE98BFF}"/>
              </a:ext>
            </a:extLst>
          </p:cNvPr>
          <p:cNvSpPr txBox="1"/>
          <p:nvPr/>
        </p:nvSpPr>
        <p:spPr>
          <a:xfrm>
            <a:off x="10655999" y="6311803"/>
            <a:ext cx="774001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900" dirty="0">
                <a:solidFill>
                  <a:srgbClr val="00B0F0"/>
                </a:solidFill>
              </a:rPr>
              <a:t>2026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0462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88CED2-865B-00B3-3031-BE07BBCF6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Jaaragenda	2026-2027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A5BE592-D54A-1A66-BE20-05ECF0D882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Week van 24 augustus		Introductieweek</a:t>
            </a:r>
          </a:p>
          <a:p>
            <a:r>
              <a:rPr lang="nl-NL" dirty="0"/>
              <a:t>Week van 31 augustus		Start lessen</a:t>
            </a:r>
          </a:p>
          <a:p>
            <a:pPr lvl="2"/>
            <a:r>
              <a:rPr lang="nl-NL" b="1" dirty="0">
                <a:solidFill>
                  <a:schemeClr val="tx1"/>
                </a:solidFill>
              </a:rPr>
              <a:t>Lesperiode 1: 8 lesweken</a:t>
            </a:r>
          </a:p>
          <a:p>
            <a:r>
              <a:rPr lang="nl-NL" dirty="0"/>
              <a:t>SE 1/ Inhaal/ Herkansing		(november/december)</a:t>
            </a:r>
          </a:p>
          <a:p>
            <a:pPr lvl="2"/>
            <a:r>
              <a:rPr lang="nl-NL" b="1" dirty="0">
                <a:solidFill>
                  <a:schemeClr val="tx1"/>
                </a:solidFill>
              </a:rPr>
              <a:t>Lesperiode 2: 8 lesweken</a:t>
            </a:r>
          </a:p>
          <a:p>
            <a:r>
              <a:rPr lang="nl-NL" dirty="0"/>
              <a:t>SE2/ Inhaal/ Herkansing		(januari)</a:t>
            </a:r>
          </a:p>
          <a:p>
            <a:pPr lvl="2"/>
            <a:r>
              <a:rPr lang="nl-NL" b="1" dirty="0">
                <a:solidFill>
                  <a:schemeClr val="tx1"/>
                </a:solidFill>
              </a:rPr>
              <a:t>Lesperiode 3: 8 lesweken</a:t>
            </a:r>
          </a:p>
          <a:p>
            <a:r>
              <a:rPr lang="nl-NL" dirty="0"/>
              <a:t>SE3 / Inhaal			(maart/april)</a:t>
            </a:r>
          </a:p>
          <a:p>
            <a:r>
              <a:rPr lang="nl-NL" dirty="0"/>
              <a:t>Examentraining			(april/mei)</a:t>
            </a:r>
          </a:p>
          <a:p>
            <a:r>
              <a:rPr lang="nl-NL" dirty="0"/>
              <a:t>Centraal Schriftelijk Eindexamen		</a:t>
            </a:r>
            <a:r>
              <a:rPr lang="nl-NL" b="1" dirty="0">
                <a:solidFill>
                  <a:schemeClr val="tx1"/>
                </a:solidFill>
              </a:rPr>
              <a:t>CSE	1</a:t>
            </a:r>
            <a:r>
              <a:rPr lang="nl-NL" b="1" baseline="30000" dirty="0">
                <a:solidFill>
                  <a:schemeClr val="tx1"/>
                </a:solidFill>
              </a:rPr>
              <a:t>e</a:t>
            </a:r>
            <a:r>
              <a:rPr lang="nl-NL" b="1" dirty="0">
                <a:solidFill>
                  <a:schemeClr val="tx1"/>
                </a:solidFill>
              </a:rPr>
              <a:t> tijdvak	mei/juni						CSE	2</a:t>
            </a:r>
            <a:r>
              <a:rPr lang="nl-NL" b="1" baseline="30000" dirty="0">
                <a:solidFill>
                  <a:schemeClr val="tx1"/>
                </a:solidFill>
              </a:rPr>
              <a:t>e</a:t>
            </a:r>
            <a:r>
              <a:rPr lang="nl-NL" b="1" dirty="0">
                <a:solidFill>
                  <a:schemeClr val="tx1"/>
                </a:solidFill>
              </a:rPr>
              <a:t> tijdvak	juni</a:t>
            </a:r>
          </a:p>
          <a:p>
            <a:endParaRPr lang="nl-NL" dirty="0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BBC02CC3-CE15-E234-6C10-0838BB43B569}"/>
              </a:ext>
            </a:extLst>
          </p:cNvPr>
          <p:cNvSpPr/>
          <p:nvPr/>
        </p:nvSpPr>
        <p:spPr>
          <a:xfrm>
            <a:off x="8582685" y="3429000"/>
            <a:ext cx="3458424" cy="2151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We behandelen alle verplichte examenstof per vak in dit jaar: </a:t>
            </a:r>
          </a:p>
          <a:p>
            <a:pPr algn="ctr"/>
            <a:endParaRPr lang="nl-NL" dirty="0"/>
          </a:p>
          <a:p>
            <a:pPr algn="ctr"/>
            <a:r>
              <a:rPr lang="nl-NL" dirty="0"/>
              <a:t>(3 en) 4 MAVO</a:t>
            </a:r>
          </a:p>
          <a:p>
            <a:pPr algn="ctr"/>
            <a:r>
              <a:rPr lang="nl-NL" dirty="0"/>
              <a:t>4 en 5 HAVO</a:t>
            </a:r>
          </a:p>
          <a:p>
            <a:pPr algn="ctr"/>
            <a:r>
              <a:rPr lang="nl-NL" dirty="0"/>
              <a:t>(4), 5 en 6 VWO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F619C2F8-EF41-F1D7-25F9-DD4BD63309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3927E-1E5A-4860-B5CC-C7CE437230F1}" type="slidenum">
              <a:rPr lang="nl-NL" smtClean="0"/>
              <a:pPr/>
              <a:t>9</a:t>
            </a:fld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C5D551C1-D52A-04E7-0C80-B966E92A2854}"/>
              </a:ext>
            </a:extLst>
          </p:cNvPr>
          <p:cNvSpPr txBox="1"/>
          <p:nvPr/>
        </p:nvSpPr>
        <p:spPr>
          <a:xfrm>
            <a:off x="10655999" y="6311803"/>
            <a:ext cx="774001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900" dirty="0">
                <a:solidFill>
                  <a:srgbClr val="00B0F0"/>
                </a:solidFill>
              </a:rPr>
              <a:t>2026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68405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EUR1" val="Daam van Dijk"/>
  <p:tag name="AUTEUR1EMAIL" val="t.koot@idbgroep.nl"/>
  <p:tag name="AUTEUR1FUNCTIE" val="Huisstijlprogrammeur"/>
  <p:tag name="AUTEUR2EMAIL" val=""/>
  <p:tag name="AUTEUR2FUNCTIE" val=""/>
  <p:tag name="AUTEUR3EMAIL" val=""/>
  <p:tag name="AUTEUR3FUNCTIE" val=""/>
  <p:tag name="BEDRIJF" val="Vavo"/>
  <p:tag name="BEDRIJFID" val="15"/>
  <p:tag name="C:\PROGRAM FILES\DIGIOFFICE\PROGRAMS\VIEWOFFICE\BEELDENBANK\BREEDBEELD\AFSLUITENDE PAGINA\" val="Collage laatste dia.jpg"/>
  <p:tag name="C:\PROGRAM FILES\DIGIOFFICE\PROGRAMS\VIEWOFFICE\BEELDENBANK\BREEDBEELD\COMBINATIEPAGINA\VAVO" val="1c.jpg"/>
  <p:tag name="C:\PROGRAM FILES\DIGIOFFICE\PROGRAMS\VIEWOFFICE\BEELDENBANK\BREEDBEELD\FOTOPAGINA\VAVO" val="11.jpg"/>
  <p:tag name="C:\PROGRAM FILES\DIGIOFFICE\PROGRAMS\VIEWOFFICE\BEELDENBANK\BREEDBEELD\HOOFDSTUKPAGINA\VAVO" val="1.jpg"/>
  <p:tag name="C:\PROGRAM FILES\DIGIOFFICE\PROGRAMS\VIEWOFFICE\BEELDENBANK\BREEDBEELD\TITELPAGINA\VAVO" val="1.jpg"/>
  <p:tag name="DATUM" val="45749,4561503588"/>
  <p:tag name="DATUMTEKST" val="2-4-2025"/>
  <p:tag name="LAATSTEAFBEELDING" val="vervolg40.jpg"/>
  <p:tag name="SJABLOON" val="Huisstijlpresentatie"/>
  <p:tag name="TAAL" val="Nederlands"/>
  <p:tag name="TITEL" val="Opzet open huisNova College Vavo 2025-2026"/>
  <p:tag name="TITELAUTEURS" val="0"/>
  <p:tag name="VIEWOFFICEVERSIE" val="2020.2.3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URRENTBACKGROUND" val="C:\Program Files\DigiOffice\Programs\ViewOffice\Beeldenbank\Breedbeeld\Combinatiepagina\Vavo\1a.jpg"/>
  <p:tag name="LOCATIEACHTERGROND" val="Beeldenbank\Breedbeeld\Combinatiepagina\&lt;bedrijfsnaam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ELEAFMETINGEN" val="0,213543310761452;468,566925048828;240,094024658203;510,326995849609"/>
  <p:tag name="TYPE" val="ExtraLogo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URRENTBACKGROUND" val="C:\Program Files\DigiOffice\Programs\ViewOffice\Beeldenbank\Breedbeeld\Combinatiepagina\Vavo\1c.jpg"/>
  <p:tag name="LOCATIEACHTERGROND" val="Beeldenbank\Breedbeeld\Combinatiepagina\&lt;bedrijfsnaam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ELEAFMETINGEN" val="0;471,414794921875;239,880477905273;513,174865722656"/>
  <p:tag name="TYPE" val="LogoVervolgDi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ATUMFORMAAT" val="dd mmmm yyyy"/>
  <p:tag name="TYPE" val="Datum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ELEAFMETINGEN" val="0,213543310761452;468,566925048828;240,094024658203;510,326995849609"/>
  <p:tag name="TYPE" val="ExtraLogo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ATUMFORMAAT" val="dd mmmm yyyy"/>
  <p:tag name="TYPE" val="Datum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ELEAFMETINGEN" val="0,213543310761452;468,566925048828;240,094024658203;510,326995849609"/>
  <p:tag name="TYPE" val="ExtraLogo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URRENTBACKGROUND" val="C:\Program Files\DigiOffice\Programs\ViewOffice\Beeldenbank\Breedbeeld\Fotopagina\Vavo\11.jpg"/>
  <p:tag name="LOCATIEACHTERGROND" val="Beeldenbank\Breedbeeld\Fotopagina\&lt;bedrijfsnaam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ELEAFMETINGEN" val="0,213543310761452;468,566925048828;240,094024658203;510,326995849609"/>
  <p:tag name="TYPE" val="ExtraLogo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ATUMFORMAAT" val="dd mmmm yyyy"/>
  <p:tag name="TYPE" val="Datum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URRENTBACKGROUND" val="C:\Program Files\DigiOffice\Programs\ViewOffice\Beeldenbank\Breedbeeld\Afsluitende pagina\Collage laatste dia.jpg"/>
  <p:tag name="LOCATIEACHTERGROND" val="Beeldenbank\Breedbeeld\Afsluitende pagina\&lt;bedrijfsnaam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ELEAFMETINGEN" val="0;468,566925048828;163,080322265625;510,326995849609"/>
  <p:tag name="TYPE" val="Logo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EWOFFICEVERSIE" val="2022.2.1.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EWOFFICEVERSIE" val="2022.2.1.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EWOFFICEVERSIE" val="2020.2.3.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EWOFFICEVERSIE" val="2020.2.3.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EWOFFICEVERSIE" val="2022.2.1.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EWOFFICEVERSIE" val="2020.2.3.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EWOFFICEVERSIE" val="2020.2.3.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EWOFFICEVERSIE" val="2020.2.3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ELEAFMETINGEN" val="0,213543310761452;468,566925048828;240,094024658203;510,326995849609"/>
  <p:tag name="TYPE" val="LogoVervolgDi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EWOFFICEVERSIE" val="2020.2.3.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EWOFFICEVERSIE" val="2020.2.3.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EWOFFICEVERSIE" val="2022.2.1.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EWOFFICEVERSIE" val="2022.2.1.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EWOFFICEVERSIE" val="2020.2.3.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EWOFFICEVERSIE" val="2020.2.3.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EWOFFICEVERSIE" val="2020.2.3.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EWOFFICEVERSIE" val="2020.2.3.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EWOFFICEVERSIE" val="2020.2.3.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EWOFFICEVERSIE" val="2020.2.3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Auteurs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EWOFFICEVERSIE" val="2020.2.3.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EWOFFICEVERSIE" val="2020.2.3.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EWOFFICEVERSIE" val="2022.2.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ATUMFORMAAT" val="dd mmmm yyyy"/>
  <p:tag name="TYPE" val="Datu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URRENTBACKGROUND" val="C:\Program Files\DigiOffice\Programs\ViewOffice\Beeldenbank\Breedbeeld\Titelpagina\Vavo\1.jpg"/>
  <p:tag name="LOCATIEACHTERGROND" val="Beeldenbank\Breedbeeld\Titelpagina\&lt;bedrijfsnaam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ELEAFMETINGEN" val="0;468,566925048828;163,080322265625;510,326995849609"/>
  <p:tag name="TYPE" val="Logo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URRENTBACKGROUND" val="C:\Program Files\DigiOffice\Programs\ViewOffice\Beeldenbank\Breedbeeld\Hoofdstukpagina\Vavo\1.jpg"/>
  <p:tag name="LOCATIEACHTERGROND" val="Beeldenbank\Breedbeeld\Hoofdstukpagina\&lt;bedrijfsnaam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ELEAFMETINGEN" val="0,213543310761452;468,566925048828;240,094024658203;510,326995849609"/>
  <p:tag name="TYPE" val="ExtraLogo"/>
</p:tagLst>
</file>

<file path=ppt/theme/theme1.xml><?xml version="1.0" encoding="utf-8"?>
<a:theme xmlns:a="http://schemas.openxmlformats.org/drawingml/2006/main" name="Kantoorthema">
  <a:themeElements>
    <a:clrScheme name="Aangepast 55">
      <a:dk1>
        <a:srgbClr val="000000"/>
      </a:dk1>
      <a:lt1>
        <a:srgbClr val="FFFFFF"/>
      </a:lt1>
      <a:dk2>
        <a:srgbClr val="F7921E"/>
      </a:dk2>
      <a:lt2>
        <a:srgbClr val="808080"/>
      </a:lt2>
      <a:accent1>
        <a:srgbClr val="008F91"/>
      </a:accent1>
      <a:accent2>
        <a:srgbClr val="235E9B"/>
      </a:accent2>
      <a:accent3>
        <a:srgbClr val="C9234A"/>
      </a:accent3>
      <a:accent4>
        <a:srgbClr val="7A1878"/>
      </a:accent4>
      <a:accent5>
        <a:srgbClr val="00AEEF"/>
      </a:accent5>
      <a:accent6>
        <a:srgbClr val="235E9B"/>
      </a:accent6>
      <a:hlink>
        <a:srgbClr val="ED1C24"/>
      </a:hlink>
      <a:folHlink>
        <a:srgbClr val="235E9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eedbeeld.potx" id="{ADC6DE6B-0F09-45E7-B14E-2B460F380DBD}" vid="{EF89362C-BB98-4859-A975-71E160500AEF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beb968a-3bb9-4949-81e9-0f3d33302bea">
      <Terms xmlns="http://schemas.microsoft.com/office/infopath/2007/PartnerControls"/>
    </lcf76f155ced4ddcb4097134ff3c332f>
    <TaxCatchAll xmlns="e5fe1530-4aea-473c-a31f-efc7392c6a9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ADC56A00CEC64798041188E2787777" ma:contentTypeVersion="15" ma:contentTypeDescription="Een nieuw document maken." ma:contentTypeScope="" ma:versionID="d532be2180aa17c864cfb39094aab9da">
  <xsd:schema xmlns:xsd="http://www.w3.org/2001/XMLSchema" xmlns:xs="http://www.w3.org/2001/XMLSchema" xmlns:p="http://schemas.microsoft.com/office/2006/metadata/properties" xmlns:ns2="cbeb968a-3bb9-4949-81e9-0f3d33302bea" xmlns:ns3="e5fe1530-4aea-473c-a31f-efc7392c6a95" targetNamespace="http://schemas.microsoft.com/office/2006/metadata/properties" ma:root="true" ma:fieldsID="b2e0bc268464c291331e87f13ecd1cac" ns2:_="" ns3:_="">
    <xsd:import namespace="cbeb968a-3bb9-4949-81e9-0f3d33302bea"/>
    <xsd:import namespace="e5fe1530-4aea-473c-a31f-efc7392c6a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eb968a-3bb9-4949-81e9-0f3d33302b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Afbeeldingtags" ma:readOnly="false" ma:fieldId="{5cf76f15-5ced-4ddc-b409-7134ff3c332f}" ma:taxonomyMulti="true" ma:sspId="f3509928-369a-4ca5-a105-7bf7d86e0fa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fe1530-4aea-473c-a31f-efc7392c6a9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3ef0abb4-fd0f-4a5a-bc60-15c2d1cd4e5b}" ma:internalName="TaxCatchAll" ma:showField="CatchAllData" ma:web="e5fe1530-4aea-473c-a31f-efc7392c6a9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A6DEBE6-9FFC-49B8-BEB5-E60018C81FA0}">
  <ds:schemaRefs>
    <ds:schemaRef ds:uri="http://purl.org/dc/elements/1.1/"/>
    <ds:schemaRef ds:uri="e5fe1530-4aea-473c-a31f-efc7392c6a95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cbeb968a-3bb9-4949-81e9-0f3d33302bea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8D3AD3E-C8C2-473B-B362-30BC9EED88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85974F-0492-4ACE-A2A5-B981C739F4E5}">
  <ds:schemaRefs>
    <ds:schemaRef ds:uri="cbeb968a-3bb9-4949-81e9-0f3d33302bea"/>
    <ds:schemaRef ds:uri="e5fe1530-4aea-473c-a31f-efc7392c6a9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Huisstijlpresentatie</Template>
  <TotalTime>7</TotalTime>
  <Words>1334</Words>
  <Application>Microsoft Office PowerPoint</Application>
  <PresentationFormat>Breedbeeld</PresentationFormat>
  <Paragraphs>297</Paragraphs>
  <Slides>24</Slides>
  <Notes>22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30" baseType="lpstr">
      <vt:lpstr>Aptos</vt:lpstr>
      <vt:lpstr>Arial</vt:lpstr>
      <vt:lpstr>Calibri</vt:lpstr>
      <vt:lpstr>Courier New</vt:lpstr>
      <vt:lpstr>Rijksoverheid Sans</vt:lpstr>
      <vt:lpstr>Kantoorthema</vt:lpstr>
      <vt:lpstr>PowerPoint-presentatie</vt:lpstr>
      <vt:lpstr>Agenda</vt:lpstr>
      <vt:lpstr>Wij zijn Nova college Vavo  Eén school op drie locaties</vt:lpstr>
      <vt:lpstr>Vavo   Voortgezet Algemeen Volwassenen Onderwijs </vt:lpstr>
      <vt:lpstr>Wat bieden wij:</vt:lpstr>
      <vt:lpstr>PowerPoint-presentatie</vt:lpstr>
      <vt:lpstr>Vakken</vt:lpstr>
      <vt:lpstr>Maatwerkuren (bijles)</vt:lpstr>
      <vt:lpstr>Jaaragenda 2026-2027</vt:lpstr>
      <vt:lpstr>Rooster</vt:lpstr>
      <vt:lpstr>PowerPoint-presentatie</vt:lpstr>
      <vt:lpstr>Wat kunnen we van elkaar verwachten</vt:lpstr>
      <vt:lpstr>Wie begeleiden er?</vt:lpstr>
      <vt:lpstr>Mogelijke begeleiding</vt:lpstr>
      <vt:lpstr>PowerPoint-presentatie</vt:lpstr>
      <vt:lpstr>Inschrijving</vt:lpstr>
      <vt:lpstr>Aanmelden</vt:lpstr>
      <vt:lpstr>Toelatingsvoorwaarde</vt:lpstr>
      <vt:lpstr>Intakegesprek</vt:lpstr>
      <vt:lpstr>Hoe komen we tot een diploma als je gezakt bent</vt:lpstr>
      <vt:lpstr>Twee voorbeelden</vt:lpstr>
      <vt:lpstr>Kosten</vt:lpstr>
      <vt:lpstr>PowerPoint-presentatie</vt:lpstr>
      <vt:lpstr>PowerPoint-presentatie</vt:lpstr>
    </vt:vector>
  </TitlesOfParts>
  <Company>Nova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Opzet open huis_x000b_Nova College Vavo _x000b_2025-2026</dc:title>
  <dc:creator>Daam van Dijk</dc:creator>
  <cp:lastModifiedBy>Bootsveld, Esther</cp:lastModifiedBy>
  <cp:revision>2</cp:revision>
  <dcterms:created xsi:type="dcterms:W3CDTF">2025-03-21T09:28:33Z</dcterms:created>
  <dcterms:modified xsi:type="dcterms:W3CDTF">2026-02-03T10:46:43Z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0x01010087ADC56A00CEC64798041188E2787777</vt:lpwstr>
  </property>
  <property fmtid="{D5CDD505-2E9C-101B-9397-08002B2CF9AE}" pid="3" name="MediaServiceImageTags">
    <vt:lpwstr/>
  </property>
</Properties>
</file>